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9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CDD6C8-5EA4-4079-B794-367C68CEFA47}"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CE90F724-D78A-4A28-940E-E3C86EA0ED0C}">
      <dgm:prSet/>
      <dgm:spPr/>
      <dgm:t>
        <a:bodyPr/>
        <a:lstStyle/>
        <a:p>
          <a:r>
            <a:rPr lang="en-US"/>
            <a:t>Quintilian's most significant literary work is "Institutio Oratoria" (Institutes of Oratory). This extensive treatise, composed of twelve books, is a comprehensive guide to rhetoric and education and remains one of the most influential works on the subject.   "Institutio Oratoria" covers various aspects of rhetoric, including invention, arrangement, style, memory, and delivery. It also delves into the moral and ethical responsibilities of the orator.  The work is written in the form of a dialogue, where Quintilian presents the teachings and practices he imparted to his students.</a:t>
          </a:r>
        </a:p>
      </dgm:t>
    </dgm:pt>
    <dgm:pt modelId="{46C798F8-BEC4-412A-AFD7-9DCD290A5D4A}" type="parTrans" cxnId="{D03C13DC-EDA9-4672-9EC5-AD33247E8D67}">
      <dgm:prSet/>
      <dgm:spPr/>
      <dgm:t>
        <a:bodyPr/>
        <a:lstStyle/>
        <a:p>
          <a:endParaRPr lang="en-US"/>
        </a:p>
      </dgm:t>
    </dgm:pt>
    <dgm:pt modelId="{3E7C5C1D-A707-40FD-B512-584DF0A108D7}" type="sibTrans" cxnId="{D03C13DC-EDA9-4672-9EC5-AD33247E8D67}">
      <dgm:prSet/>
      <dgm:spPr/>
      <dgm:t>
        <a:bodyPr/>
        <a:lstStyle/>
        <a:p>
          <a:endParaRPr lang="en-US"/>
        </a:p>
      </dgm:t>
    </dgm:pt>
    <dgm:pt modelId="{306731C4-0401-4833-8087-28E36A0B8D97}">
      <dgm:prSet/>
      <dgm:spPr/>
      <dgm:t>
        <a:bodyPr/>
        <a:lstStyle/>
        <a:p>
          <a:r>
            <a:rPr lang="en-US"/>
            <a:t>Quintilian's approach to rhetoric emphasized the ethical dimension of public speaking and the importance of forming well-rounded citizens through education.   He upheld the idea that an ideal orator must possess not only rhetorical skill but also good character and knowledge in various disciplines.</a:t>
          </a:r>
        </a:p>
      </dgm:t>
    </dgm:pt>
    <dgm:pt modelId="{87376DC2-F642-4096-AE94-B65608D11340}" type="parTrans" cxnId="{FEB2535A-B747-448F-92FE-8EA0ED1E7E76}">
      <dgm:prSet/>
      <dgm:spPr/>
      <dgm:t>
        <a:bodyPr/>
        <a:lstStyle/>
        <a:p>
          <a:endParaRPr lang="en-US"/>
        </a:p>
      </dgm:t>
    </dgm:pt>
    <dgm:pt modelId="{B765FECD-6590-4F2B-A43D-0E3E3A0F422A}" type="sibTrans" cxnId="{FEB2535A-B747-448F-92FE-8EA0ED1E7E76}">
      <dgm:prSet/>
      <dgm:spPr/>
      <dgm:t>
        <a:bodyPr/>
        <a:lstStyle/>
        <a:p>
          <a:endParaRPr lang="en-US"/>
        </a:p>
      </dgm:t>
    </dgm:pt>
    <dgm:pt modelId="{FF6EEC52-D3D3-474D-8152-E3D850EEE71D}" type="pres">
      <dgm:prSet presAssocID="{F6CDD6C8-5EA4-4079-B794-367C68CEFA47}" presName="hierChild1" presStyleCnt="0">
        <dgm:presLayoutVars>
          <dgm:chPref val="1"/>
          <dgm:dir/>
          <dgm:animOne val="branch"/>
          <dgm:animLvl val="lvl"/>
          <dgm:resizeHandles/>
        </dgm:presLayoutVars>
      </dgm:prSet>
      <dgm:spPr/>
    </dgm:pt>
    <dgm:pt modelId="{E6D2B6C5-2A90-4763-82CE-9D1DBADAD134}" type="pres">
      <dgm:prSet presAssocID="{CE90F724-D78A-4A28-940E-E3C86EA0ED0C}" presName="hierRoot1" presStyleCnt="0"/>
      <dgm:spPr/>
    </dgm:pt>
    <dgm:pt modelId="{3288CBFA-D6F8-4854-AE57-6E28B96D807F}" type="pres">
      <dgm:prSet presAssocID="{CE90F724-D78A-4A28-940E-E3C86EA0ED0C}" presName="composite" presStyleCnt="0"/>
      <dgm:spPr/>
    </dgm:pt>
    <dgm:pt modelId="{040648CF-7C62-4325-B0CD-80071DEB30C6}" type="pres">
      <dgm:prSet presAssocID="{CE90F724-D78A-4A28-940E-E3C86EA0ED0C}" presName="background" presStyleLbl="node0" presStyleIdx="0" presStyleCnt="2"/>
      <dgm:spPr/>
    </dgm:pt>
    <dgm:pt modelId="{9A80AAF1-821E-4F3E-9251-4399729B6DB0}" type="pres">
      <dgm:prSet presAssocID="{CE90F724-D78A-4A28-940E-E3C86EA0ED0C}" presName="text" presStyleLbl="fgAcc0" presStyleIdx="0" presStyleCnt="2">
        <dgm:presLayoutVars>
          <dgm:chPref val="3"/>
        </dgm:presLayoutVars>
      </dgm:prSet>
      <dgm:spPr/>
    </dgm:pt>
    <dgm:pt modelId="{CEA89EE3-EA81-4F82-B97F-00C8BCA2EAEC}" type="pres">
      <dgm:prSet presAssocID="{CE90F724-D78A-4A28-940E-E3C86EA0ED0C}" presName="hierChild2" presStyleCnt="0"/>
      <dgm:spPr/>
    </dgm:pt>
    <dgm:pt modelId="{758B7C32-8B74-404C-A640-53BE8F002B8C}" type="pres">
      <dgm:prSet presAssocID="{306731C4-0401-4833-8087-28E36A0B8D97}" presName="hierRoot1" presStyleCnt="0"/>
      <dgm:spPr/>
    </dgm:pt>
    <dgm:pt modelId="{B2BBCE9A-7FED-4907-B925-635A4A18EF99}" type="pres">
      <dgm:prSet presAssocID="{306731C4-0401-4833-8087-28E36A0B8D97}" presName="composite" presStyleCnt="0"/>
      <dgm:spPr/>
    </dgm:pt>
    <dgm:pt modelId="{5001DC28-6475-4056-82BE-46305EACD996}" type="pres">
      <dgm:prSet presAssocID="{306731C4-0401-4833-8087-28E36A0B8D97}" presName="background" presStyleLbl="node0" presStyleIdx="1" presStyleCnt="2"/>
      <dgm:spPr/>
    </dgm:pt>
    <dgm:pt modelId="{9455CC6C-2D08-483F-A3E7-AF95BFE757E9}" type="pres">
      <dgm:prSet presAssocID="{306731C4-0401-4833-8087-28E36A0B8D97}" presName="text" presStyleLbl="fgAcc0" presStyleIdx="1" presStyleCnt="2">
        <dgm:presLayoutVars>
          <dgm:chPref val="3"/>
        </dgm:presLayoutVars>
      </dgm:prSet>
      <dgm:spPr/>
    </dgm:pt>
    <dgm:pt modelId="{0F2EA9FC-C6DE-441B-B7CE-E5A27773CA6F}" type="pres">
      <dgm:prSet presAssocID="{306731C4-0401-4833-8087-28E36A0B8D97}" presName="hierChild2" presStyleCnt="0"/>
      <dgm:spPr/>
    </dgm:pt>
  </dgm:ptLst>
  <dgm:cxnLst>
    <dgm:cxn modelId="{73B4C278-798F-48B5-9081-C73126487B10}" type="presOf" srcId="{F6CDD6C8-5EA4-4079-B794-367C68CEFA47}" destId="{FF6EEC52-D3D3-474D-8152-E3D850EEE71D}" srcOrd="0" destOrd="0" presId="urn:microsoft.com/office/officeart/2005/8/layout/hierarchy1"/>
    <dgm:cxn modelId="{FEB2535A-B747-448F-92FE-8EA0ED1E7E76}" srcId="{F6CDD6C8-5EA4-4079-B794-367C68CEFA47}" destId="{306731C4-0401-4833-8087-28E36A0B8D97}" srcOrd="1" destOrd="0" parTransId="{87376DC2-F642-4096-AE94-B65608D11340}" sibTransId="{B765FECD-6590-4F2B-A43D-0E3E3A0F422A}"/>
    <dgm:cxn modelId="{D03C13DC-EDA9-4672-9EC5-AD33247E8D67}" srcId="{F6CDD6C8-5EA4-4079-B794-367C68CEFA47}" destId="{CE90F724-D78A-4A28-940E-E3C86EA0ED0C}" srcOrd="0" destOrd="0" parTransId="{46C798F8-BEC4-412A-AFD7-9DCD290A5D4A}" sibTransId="{3E7C5C1D-A707-40FD-B512-584DF0A108D7}"/>
    <dgm:cxn modelId="{1F4927DC-5827-4EE6-83E0-5DBFC5664802}" type="presOf" srcId="{CE90F724-D78A-4A28-940E-E3C86EA0ED0C}" destId="{9A80AAF1-821E-4F3E-9251-4399729B6DB0}" srcOrd="0" destOrd="0" presId="urn:microsoft.com/office/officeart/2005/8/layout/hierarchy1"/>
    <dgm:cxn modelId="{B379EBFA-87BD-496D-BE7A-84D526C473A5}" type="presOf" srcId="{306731C4-0401-4833-8087-28E36A0B8D97}" destId="{9455CC6C-2D08-483F-A3E7-AF95BFE757E9}" srcOrd="0" destOrd="0" presId="urn:microsoft.com/office/officeart/2005/8/layout/hierarchy1"/>
    <dgm:cxn modelId="{CC87D258-5679-4975-9C8A-45F24643082E}" type="presParOf" srcId="{FF6EEC52-D3D3-474D-8152-E3D850EEE71D}" destId="{E6D2B6C5-2A90-4763-82CE-9D1DBADAD134}" srcOrd="0" destOrd="0" presId="urn:microsoft.com/office/officeart/2005/8/layout/hierarchy1"/>
    <dgm:cxn modelId="{726A55C4-08C0-4B88-9C07-378EC2C2295E}" type="presParOf" srcId="{E6D2B6C5-2A90-4763-82CE-9D1DBADAD134}" destId="{3288CBFA-D6F8-4854-AE57-6E28B96D807F}" srcOrd="0" destOrd="0" presId="urn:microsoft.com/office/officeart/2005/8/layout/hierarchy1"/>
    <dgm:cxn modelId="{E28DC9A4-F275-41EC-9A9E-D7C4C36BFC08}" type="presParOf" srcId="{3288CBFA-D6F8-4854-AE57-6E28B96D807F}" destId="{040648CF-7C62-4325-B0CD-80071DEB30C6}" srcOrd="0" destOrd="0" presId="urn:microsoft.com/office/officeart/2005/8/layout/hierarchy1"/>
    <dgm:cxn modelId="{E6120DC5-AD1E-4B7E-BCDA-0BD52FEC30DA}" type="presParOf" srcId="{3288CBFA-D6F8-4854-AE57-6E28B96D807F}" destId="{9A80AAF1-821E-4F3E-9251-4399729B6DB0}" srcOrd="1" destOrd="0" presId="urn:microsoft.com/office/officeart/2005/8/layout/hierarchy1"/>
    <dgm:cxn modelId="{C3E82EA0-8F5A-4FA1-AC71-560CBDDE67DB}" type="presParOf" srcId="{E6D2B6C5-2A90-4763-82CE-9D1DBADAD134}" destId="{CEA89EE3-EA81-4F82-B97F-00C8BCA2EAEC}" srcOrd="1" destOrd="0" presId="urn:microsoft.com/office/officeart/2005/8/layout/hierarchy1"/>
    <dgm:cxn modelId="{EA173F4C-C332-49FA-8019-2A0D16F018E1}" type="presParOf" srcId="{FF6EEC52-D3D3-474D-8152-E3D850EEE71D}" destId="{758B7C32-8B74-404C-A640-53BE8F002B8C}" srcOrd="1" destOrd="0" presId="urn:microsoft.com/office/officeart/2005/8/layout/hierarchy1"/>
    <dgm:cxn modelId="{431066AF-1072-498F-92F4-6C4BBCCB0CFF}" type="presParOf" srcId="{758B7C32-8B74-404C-A640-53BE8F002B8C}" destId="{B2BBCE9A-7FED-4907-B925-635A4A18EF99}" srcOrd="0" destOrd="0" presId="urn:microsoft.com/office/officeart/2005/8/layout/hierarchy1"/>
    <dgm:cxn modelId="{09AFB359-C4EE-4A70-B2B3-33A7C2512515}" type="presParOf" srcId="{B2BBCE9A-7FED-4907-B925-635A4A18EF99}" destId="{5001DC28-6475-4056-82BE-46305EACD996}" srcOrd="0" destOrd="0" presId="urn:microsoft.com/office/officeart/2005/8/layout/hierarchy1"/>
    <dgm:cxn modelId="{116F9F2B-A02C-4382-855A-6B88D7AF55F9}" type="presParOf" srcId="{B2BBCE9A-7FED-4907-B925-635A4A18EF99}" destId="{9455CC6C-2D08-483F-A3E7-AF95BFE757E9}" srcOrd="1" destOrd="0" presId="urn:microsoft.com/office/officeart/2005/8/layout/hierarchy1"/>
    <dgm:cxn modelId="{DB8571FA-0FE6-4611-85B8-8E030FEFA34C}" type="presParOf" srcId="{758B7C32-8B74-404C-A640-53BE8F002B8C}" destId="{0F2EA9FC-C6DE-441B-B7CE-E5A27773CA6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CB85DA-AE88-4137-BAE6-AA0AA7D6AA17}"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8A259C30-4DDF-439F-A9A3-65B53E703D0F}">
      <dgm:prSet/>
      <dgm:spPr/>
      <dgm:t>
        <a:bodyPr/>
        <a:lstStyle/>
        <a:p>
          <a:r>
            <a:rPr lang="en-US"/>
            <a:t>The treatise is organized into twelve books, each covering various aspects of rhetoric and education.</a:t>
          </a:r>
        </a:p>
      </dgm:t>
    </dgm:pt>
    <dgm:pt modelId="{67D9BE4F-CD3E-489C-A35B-C59BEE03E6FC}" type="parTrans" cxnId="{BF51222C-5F34-428B-83FB-AB748252F64A}">
      <dgm:prSet/>
      <dgm:spPr/>
      <dgm:t>
        <a:bodyPr/>
        <a:lstStyle/>
        <a:p>
          <a:endParaRPr lang="en-US"/>
        </a:p>
      </dgm:t>
    </dgm:pt>
    <dgm:pt modelId="{B6143A3C-9D1C-4A54-8AB2-B43E361D2B9C}" type="sibTrans" cxnId="{BF51222C-5F34-428B-83FB-AB748252F64A}">
      <dgm:prSet/>
      <dgm:spPr/>
      <dgm:t>
        <a:bodyPr/>
        <a:lstStyle/>
        <a:p>
          <a:endParaRPr lang="en-US"/>
        </a:p>
      </dgm:t>
    </dgm:pt>
    <dgm:pt modelId="{D1F4D30C-3A31-4C5E-AC00-B3E9C0AA12B0}">
      <dgm:prSet/>
      <dgm:spPr/>
      <dgm:t>
        <a:bodyPr/>
        <a:lstStyle/>
        <a:p>
          <a:r>
            <a:rPr lang="en-US"/>
            <a:t>Book 1: Introduction and the importance of a moral education for an orator.</a:t>
          </a:r>
        </a:p>
      </dgm:t>
    </dgm:pt>
    <dgm:pt modelId="{70FF6D23-4E0F-4621-BFAD-48532AB4717D}" type="parTrans" cxnId="{7506CE2B-635F-4ED7-839C-34F9E4494FEC}">
      <dgm:prSet/>
      <dgm:spPr/>
      <dgm:t>
        <a:bodyPr/>
        <a:lstStyle/>
        <a:p>
          <a:endParaRPr lang="en-US"/>
        </a:p>
      </dgm:t>
    </dgm:pt>
    <dgm:pt modelId="{0D083AD0-5800-4199-B39B-19C844DF7F57}" type="sibTrans" cxnId="{7506CE2B-635F-4ED7-839C-34F9E4494FEC}">
      <dgm:prSet/>
      <dgm:spPr/>
      <dgm:t>
        <a:bodyPr/>
        <a:lstStyle/>
        <a:p>
          <a:endParaRPr lang="en-US"/>
        </a:p>
      </dgm:t>
    </dgm:pt>
    <dgm:pt modelId="{620B0C03-C499-446B-8C14-9F99100FD6EA}">
      <dgm:prSet/>
      <dgm:spPr/>
      <dgm:t>
        <a:bodyPr/>
        <a:lstStyle/>
        <a:p>
          <a:r>
            <a:rPr lang="en-US"/>
            <a:t>Book 2: Early childhood education and the influence of nurses and educators on a child's development.</a:t>
          </a:r>
        </a:p>
      </dgm:t>
    </dgm:pt>
    <dgm:pt modelId="{5DBB520F-624A-438C-8321-EDE630CC16BF}" type="parTrans" cxnId="{1D6D6649-A518-40ED-AFDE-61CFDBD2DC2D}">
      <dgm:prSet/>
      <dgm:spPr/>
      <dgm:t>
        <a:bodyPr/>
        <a:lstStyle/>
        <a:p>
          <a:endParaRPr lang="en-US"/>
        </a:p>
      </dgm:t>
    </dgm:pt>
    <dgm:pt modelId="{C25F6C7D-5D7D-42E4-B2FA-D5CA188F5241}" type="sibTrans" cxnId="{1D6D6649-A518-40ED-AFDE-61CFDBD2DC2D}">
      <dgm:prSet/>
      <dgm:spPr/>
      <dgm:t>
        <a:bodyPr/>
        <a:lstStyle/>
        <a:p>
          <a:endParaRPr lang="en-US"/>
        </a:p>
      </dgm:t>
    </dgm:pt>
    <dgm:pt modelId="{EDF2B8F7-9195-4574-9B70-C68C1425C8DF}">
      <dgm:prSet/>
      <dgm:spPr/>
      <dgm:t>
        <a:bodyPr/>
        <a:lstStyle/>
        <a:p>
          <a:r>
            <a:rPr lang="en-US"/>
            <a:t>Book 3: The role of the teacher and the need for a broad education in grammar, literature, and the liberal arts.</a:t>
          </a:r>
        </a:p>
      </dgm:t>
    </dgm:pt>
    <dgm:pt modelId="{902BB24D-7C01-4C67-935C-F2A1031BD237}" type="parTrans" cxnId="{2DC9C3DB-E3B4-4390-93A5-C134612C4E40}">
      <dgm:prSet/>
      <dgm:spPr/>
      <dgm:t>
        <a:bodyPr/>
        <a:lstStyle/>
        <a:p>
          <a:endParaRPr lang="en-US"/>
        </a:p>
      </dgm:t>
    </dgm:pt>
    <dgm:pt modelId="{FE2BDE93-6E89-472B-8279-A4C0B8D75513}" type="sibTrans" cxnId="{2DC9C3DB-E3B4-4390-93A5-C134612C4E40}">
      <dgm:prSet/>
      <dgm:spPr/>
      <dgm:t>
        <a:bodyPr/>
        <a:lstStyle/>
        <a:p>
          <a:endParaRPr lang="en-US"/>
        </a:p>
      </dgm:t>
    </dgm:pt>
    <dgm:pt modelId="{82D9E028-EE8F-4E2C-B818-04CEC8793C33}">
      <dgm:prSet/>
      <dgm:spPr/>
      <dgm:t>
        <a:bodyPr/>
        <a:lstStyle/>
        <a:p>
          <a:r>
            <a:rPr lang="en-US"/>
            <a:t>Book 4: The art of memory and various methods to aid in remembering information for effective oratory.</a:t>
          </a:r>
        </a:p>
      </dgm:t>
    </dgm:pt>
    <dgm:pt modelId="{E60CA150-352D-48BB-A4FE-3F797C71B066}" type="parTrans" cxnId="{C32B1720-A259-4277-B973-949CE49E79F1}">
      <dgm:prSet/>
      <dgm:spPr/>
      <dgm:t>
        <a:bodyPr/>
        <a:lstStyle/>
        <a:p>
          <a:endParaRPr lang="en-US"/>
        </a:p>
      </dgm:t>
    </dgm:pt>
    <dgm:pt modelId="{D7A336BC-7E74-4C13-9A4F-E7FD88110521}" type="sibTrans" cxnId="{C32B1720-A259-4277-B973-949CE49E79F1}">
      <dgm:prSet/>
      <dgm:spPr/>
      <dgm:t>
        <a:bodyPr/>
        <a:lstStyle/>
        <a:p>
          <a:endParaRPr lang="en-US"/>
        </a:p>
      </dgm:t>
    </dgm:pt>
    <dgm:pt modelId="{58F9E617-925B-4D8A-B88C-B4AD46DA6777}">
      <dgm:prSet/>
      <dgm:spPr/>
      <dgm:t>
        <a:bodyPr/>
        <a:lstStyle/>
        <a:p>
          <a:r>
            <a:rPr lang="en-US"/>
            <a:t>Book 5: A detailed analysis of the various components of rhetoric, including invention, arrangement, and style.</a:t>
          </a:r>
        </a:p>
      </dgm:t>
    </dgm:pt>
    <dgm:pt modelId="{221E477F-5D2C-496F-9E96-FCD88DB36AA8}" type="parTrans" cxnId="{6D5C662B-3158-43FF-BEBB-2ABF81B05122}">
      <dgm:prSet/>
      <dgm:spPr/>
      <dgm:t>
        <a:bodyPr/>
        <a:lstStyle/>
        <a:p>
          <a:endParaRPr lang="en-US"/>
        </a:p>
      </dgm:t>
    </dgm:pt>
    <dgm:pt modelId="{386DF0B7-731B-4F7B-931A-7E28492FBED8}" type="sibTrans" cxnId="{6D5C662B-3158-43FF-BEBB-2ABF81B05122}">
      <dgm:prSet/>
      <dgm:spPr/>
      <dgm:t>
        <a:bodyPr/>
        <a:lstStyle/>
        <a:p>
          <a:endParaRPr lang="en-US"/>
        </a:p>
      </dgm:t>
    </dgm:pt>
    <dgm:pt modelId="{D3C652C9-0E7D-42BA-A9E8-EF37C2314FA6}">
      <dgm:prSet/>
      <dgm:spPr/>
      <dgm:t>
        <a:bodyPr/>
        <a:lstStyle/>
        <a:p>
          <a:r>
            <a:rPr lang="en-US"/>
            <a:t>Book 6: The use of rhetorical figures and tropes to enhance expression and emotional impact.</a:t>
          </a:r>
        </a:p>
      </dgm:t>
    </dgm:pt>
    <dgm:pt modelId="{33874944-E8E9-4056-A78A-59CDACF6B2B8}" type="parTrans" cxnId="{1A8B51C6-0FCE-4534-9889-D57D0E4FA6D1}">
      <dgm:prSet/>
      <dgm:spPr/>
      <dgm:t>
        <a:bodyPr/>
        <a:lstStyle/>
        <a:p>
          <a:endParaRPr lang="en-US"/>
        </a:p>
      </dgm:t>
    </dgm:pt>
    <dgm:pt modelId="{9B8D14F9-37E4-4491-99FE-377DA446B558}" type="sibTrans" cxnId="{1A8B51C6-0FCE-4534-9889-D57D0E4FA6D1}">
      <dgm:prSet/>
      <dgm:spPr/>
      <dgm:t>
        <a:bodyPr/>
        <a:lstStyle/>
        <a:p>
          <a:endParaRPr lang="en-US"/>
        </a:p>
      </dgm:t>
    </dgm:pt>
    <dgm:pt modelId="{BB93E86A-A0C9-4102-8D64-4E8CB872B141}" type="pres">
      <dgm:prSet presAssocID="{B6CB85DA-AE88-4137-BAE6-AA0AA7D6AA17}" presName="linear" presStyleCnt="0">
        <dgm:presLayoutVars>
          <dgm:animLvl val="lvl"/>
          <dgm:resizeHandles val="exact"/>
        </dgm:presLayoutVars>
      </dgm:prSet>
      <dgm:spPr/>
    </dgm:pt>
    <dgm:pt modelId="{270BCD32-E7B2-4D1B-88E6-E30BA8901D1B}" type="pres">
      <dgm:prSet presAssocID="{8A259C30-4DDF-439F-A9A3-65B53E703D0F}" presName="parentText" presStyleLbl="node1" presStyleIdx="0" presStyleCnt="7">
        <dgm:presLayoutVars>
          <dgm:chMax val="0"/>
          <dgm:bulletEnabled val="1"/>
        </dgm:presLayoutVars>
      </dgm:prSet>
      <dgm:spPr/>
    </dgm:pt>
    <dgm:pt modelId="{E794B148-E95F-4548-9724-53AF2254D4F4}" type="pres">
      <dgm:prSet presAssocID="{B6143A3C-9D1C-4A54-8AB2-B43E361D2B9C}" presName="spacer" presStyleCnt="0"/>
      <dgm:spPr/>
    </dgm:pt>
    <dgm:pt modelId="{A7C659D3-935A-4197-A7A6-D992DEBC0CBD}" type="pres">
      <dgm:prSet presAssocID="{D1F4D30C-3A31-4C5E-AC00-B3E9C0AA12B0}" presName="parentText" presStyleLbl="node1" presStyleIdx="1" presStyleCnt="7">
        <dgm:presLayoutVars>
          <dgm:chMax val="0"/>
          <dgm:bulletEnabled val="1"/>
        </dgm:presLayoutVars>
      </dgm:prSet>
      <dgm:spPr/>
    </dgm:pt>
    <dgm:pt modelId="{F718D9E3-B779-4D05-B114-312763036022}" type="pres">
      <dgm:prSet presAssocID="{0D083AD0-5800-4199-B39B-19C844DF7F57}" presName="spacer" presStyleCnt="0"/>
      <dgm:spPr/>
    </dgm:pt>
    <dgm:pt modelId="{BCCCA2A0-B325-4DA9-A35E-AF0443045974}" type="pres">
      <dgm:prSet presAssocID="{620B0C03-C499-446B-8C14-9F99100FD6EA}" presName="parentText" presStyleLbl="node1" presStyleIdx="2" presStyleCnt="7">
        <dgm:presLayoutVars>
          <dgm:chMax val="0"/>
          <dgm:bulletEnabled val="1"/>
        </dgm:presLayoutVars>
      </dgm:prSet>
      <dgm:spPr/>
    </dgm:pt>
    <dgm:pt modelId="{3F5346E1-B1A1-46CD-BCEF-414E6EE4F318}" type="pres">
      <dgm:prSet presAssocID="{C25F6C7D-5D7D-42E4-B2FA-D5CA188F5241}" presName="spacer" presStyleCnt="0"/>
      <dgm:spPr/>
    </dgm:pt>
    <dgm:pt modelId="{5680A75A-2340-4F6D-B9B0-D0DC4AF3DAA0}" type="pres">
      <dgm:prSet presAssocID="{EDF2B8F7-9195-4574-9B70-C68C1425C8DF}" presName="parentText" presStyleLbl="node1" presStyleIdx="3" presStyleCnt="7">
        <dgm:presLayoutVars>
          <dgm:chMax val="0"/>
          <dgm:bulletEnabled val="1"/>
        </dgm:presLayoutVars>
      </dgm:prSet>
      <dgm:spPr/>
    </dgm:pt>
    <dgm:pt modelId="{17EF0ABB-551E-46D0-9EC2-A38C9AE9B30D}" type="pres">
      <dgm:prSet presAssocID="{FE2BDE93-6E89-472B-8279-A4C0B8D75513}" presName="spacer" presStyleCnt="0"/>
      <dgm:spPr/>
    </dgm:pt>
    <dgm:pt modelId="{590D5558-B52B-4065-8D99-AB0E7ADD0383}" type="pres">
      <dgm:prSet presAssocID="{82D9E028-EE8F-4E2C-B818-04CEC8793C33}" presName="parentText" presStyleLbl="node1" presStyleIdx="4" presStyleCnt="7">
        <dgm:presLayoutVars>
          <dgm:chMax val="0"/>
          <dgm:bulletEnabled val="1"/>
        </dgm:presLayoutVars>
      </dgm:prSet>
      <dgm:spPr/>
    </dgm:pt>
    <dgm:pt modelId="{1DBA93AE-9B4C-47A0-AD68-3D3AE0E7B6DB}" type="pres">
      <dgm:prSet presAssocID="{D7A336BC-7E74-4C13-9A4F-E7FD88110521}" presName="spacer" presStyleCnt="0"/>
      <dgm:spPr/>
    </dgm:pt>
    <dgm:pt modelId="{1AADB1C5-5F1C-4338-86DB-E57685AC2F04}" type="pres">
      <dgm:prSet presAssocID="{58F9E617-925B-4D8A-B88C-B4AD46DA6777}" presName="parentText" presStyleLbl="node1" presStyleIdx="5" presStyleCnt="7">
        <dgm:presLayoutVars>
          <dgm:chMax val="0"/>
          <dgm:bulletEnabled val="1"/>
        </dgm:presLayoutVars>
      </dgm:prSet>
      <dgm:spPr/>
    </dgm:pt>
    <dgm:pt modelId="{C38C4617-D16F-4109-A6BF-891E2D92346E}" type="pres">
      <dgm:prSet presAssocID="{386DF0B7-731B-4F7B-931A-7E28492FBED8}" presName="spacer" presStyleCnt="0"/>
      <dgm:spPr/>
    </dgm:pt>
    <dgm:pt modelId="{BEE843CB-03F6-4ECC-ABB7-F21C4914676E}" type="pres">
      <dgm:prSet presAssocID="{D3C652C9-0E7D-42BA-A9E8-EF37C2314FA6}" presName="parentText" presStyleLbl="node1" presStyleIdx="6" presStyleCnt="7">
        <dgm:presLayoutVars>
          <dgm:chMax val="0"/>
          <dgm:bulletEnabled val="1"/>
        </dgm:presLayoutVars>
      </dgm:prSet>
      <dgm:spPr/>
    </dgm:pt>
  </dgm:ptLst>
  <dgm:cxnLst>
    <dgm:cxn modelId="{59559C16-D730-47AD-BC33-CE62ED1D7EDB}" type="presOf" srcId="{EDF2B8F7-9195-4574-9B70-C68C1425C8DF}" destId="{5680A75A-2340-4F6D-B9B0-D0DC4AF3DAA0}" srcOrd="0" destOrd="0" presId="urn:microsoft.com/office/officeart/2005/8/layout/vList2"/>
    <dgm:cxn modelId="{C32B1720-A259-4277-B973-949CE49E79F1}" srcId="{B6CB85DA-AE88-4137-BAE6-AA0AA7D6AA17}" destId="{82D9E028-EE8F-4E2C-B818-04CEC8793C33}" srcOrd="4" destOrd="0" parTransId="{E60CA150-352D-48BB-A4FE-3F797C71B066}" sibTransId="{D7A336BC-7E74-4C13-9A4F-E7FD88110521}"/>
    <dgm:cxn modelId="{6D5C662B-3158-43FF-BEBB-2ABF81B05122}" srcId="{B6CB85DA-AE88-4137-BAE6-AA0AA7D6AA17}" destId="{58F9E617-925B-4D8A-B88C-B4AD46DA6777}" srcOrd="5" destOrd="0" parTransId="{221E477F-5D2C-496F-9E96-FCD88DB36AA8}" sibTransId="{386DF0B7-731B-4F7B-931A-7E28492FBED8}"/>
    <dgm:cxn modelId="{7506CE2B-635F-4ED7-839C-34F9E4494FEC}" srcId="{B6CB85DA-AE88-4137-BAE6-AA0AA7D6AA17}" destId="{D1F4D30C-3A31-4C5E-AC00-B3E9C0AA12B0}" srcOrd="1" destOrd="0" parTransId="{70FF6D23-4E0F-4621-BFAD-48532AB4717D}" sibTransId="{0D083AD0-5800-4199-B39B-19C844DF7F57}"/>
    <dgm:cxn modelId="{BF51222C-5F34-428B-83FB-AB748252F64A}" srcId="{B6CB85DA-AE88-4137-BAE6-AA0AA7D6AA17}" destId="{8A259C30-4DDF-439F-A9A3-65B53E703D0F}" srcOrd="0" destOrd="0" parTransId="{67D9BE4F-CD3E-489C-A35B-C59BEE03E6FC}" sibTransId="{B6143A3C-9D1C-4A54-8AB2-B43E361D2B9C}"/>
    <dgm:cxn modelId="{DDA95230-EDC8-4C98-BF07-755AA985216B}" type="presOf" srcId="{D3C652C9-0E7D-42BA-A9E8-EF37C2314FA6}" destId="{BEE843CB-03F6-4ECC-ABB7-F21C4914676E}" srcOrd="0" destOrd="0" presId="urn:microsoft.com/office/officeart/2005/8/layout/vList2"/>
    <dgm:cxn modelId="{1D6D6649-A518-40ED-AFDE-61CFDBD2DC2D}" srcId="{B6CB85DA-AE88-4137-BAE6-AA0AA7D6AA17}" destId="{620B0C03-C499-446B-8C14-9F99100FD6EA}" srcOrd="2" destOrd="0" parTransId="{5DBB520F-624A-438C-8321-EDE630CC16BF}" sibTransId="{C25F6C7D-5D7D-42E4-B2FA-D5CA188F5241}"/>
    <dgm:cxn modelId="{79C5EE69-2054-42E8-B0BA-36C9D7A204CC}" type="presOf" srcId="{D1F4D30C-3A31-4C5E-AC00-B3E9C0AA12B0}" destId="{A7C659D3-935A-4197-A7A6-D992DEBC0CBD}" srcOrd="0" destOrd="0" presId="urn:microsoft.com/office/officeart/2005/8/layout/vList2"/>
    <dgm:cxn modelId="{FB3ABC6C-83EE-447E-AA8A-547336C65738}" type="presOf" srcId="{58F9E617-925B-4D8A-B88C-B4AD46DA6777}" destId="{1AADB1C5-5F1C-4338-86DB-E57685AC2F04}" srcOrd="0" destOrd="0" presId="urn:microsoft.com/office/officeart/2005/8/layout/vList2"/>
    <dgm:cxn modelId="{5936874F-7EFF-4F41-A2FE-85F8F58C0993}" type="presOf" srcId="{8A259C30-4DDF-439F-A9A3-65B53E703D0F}" destId="{270BCD32-E7B2-4D1B-88E6-E30BA8901D1B}" srcOrd="0" destOrd="0" presId="urn:microsoft.com/office/officeart/2005/8/layout/vList2"/>
    <dgm:cxn modelId="{B612488B-618C-4A06-B366-5208CA70477C}" type="presOf" srcId="{B6CB85DA-AE88-4137-BAE6-AA0AA7D6AA17}" destId="{BB93E86A-A0C9-4102-8D64-4E8CB872B141}" srcOrd="0" destOrd="0" presId="urn:microsoft.com/office/officeart/2005/8/layout/vList2"/>
    <dgm:cxn modelId="{41EA28A6-A611-4F78-BBC8-270A837DC0C4}" type="presOf" srcId="{620B0C03-C499-446B-8C14-9F99100FD6EA}" destId="{BCCCA2A0-B325-4DA9-A35E-AF0443045974}" srcOrd="0" destOrd="0" presId="urn:microsoft.com/office/officeart/2005/8/layout/vList2"/>
    <dgm:cxn modelId="{1A8B51C6-0FCE-4534-9889-D57D0E4FA6D1}" srcId="{B6CB85DA-AE88-4137-BAE6-AA0AA7D6AA17}" destId="{D3C652C9-0E7D-42BA-A9E8-EF37C2314FA6}" srcOrd="6" destOrd="0" parTransId="{33874944-E8E9-4056-A78A-59CDACF6B2B8}" sibTransId="{9B8D14F9-37E4-4491-99FE-377DA446B558}"/>
    <dgm:cxn modelId="{2DC9C3DB-E3B4-4390-93A5-C134612C4E40}" srcId="{B6CB85DA-AE88-4137-BAE6-AA0AA7D6AA17}" destId="{EDF2B8F7-9195-4574-9B70-C68C1425C8DF}" srcOrd="3" destOrd="0" parTransId="{902BB24D-7C01-4C67-935C-F2A1031BD237}" sibTransId="{FE2BDE93-6E89-472B-8279-A4C0B8D75513}"/>
    <dgm:cxn modelId="{0F8577E1-6992-4902-A17A-9F1E77C50594}" type="presOf" srcId="{82D9E028-EE8F-4E2C-B818-04CEC8793C33}" destId="{590D5558-B52B-4065-8D99-AB0E7ADD0383}" srcOrd="0" destOrd="0" presId="urn:microsoft.com/office/officeart/2005/8/layout/vList2"/>
    <dgm:cxn modelId="{40D6E025-0FF5-42F2-97EF-677EDD04A67F}" type="presParOf" srcId="{BB93E86A-A0C9-4102-8D64-4E8CB872B141}" destId="{270BCD32-E7B2-4D1B-88E6-E30BA8901D1B}" srcOrd="0" destOrd="0" presId="urn:microsoft.com/office/officeart/2005/8/layout/vList2"/>
    <dgm:cxn modelId="{BBDFE630-F28E-4327-A9DD-7C4803537809}" type="presParOf" srcId="{BB93E86A-A0C9-4102-8D64-4E8CB872B141}" destId="{E794B148-E95F-4548-9724-53AF2254D4F4}" srcOrd="1" destOrd="0" presId="urn:microsoft.com/office/officeart/2005/8/layout/vList2"/>
    <dgm:cxn modelId="{D7CB0F4B-F551-478B-9CDA-9D32D25861AC}" type="presParOf" srcId="{BB93E86A-A0C9-4102-8D64-4E8CB872B141}" destId="{A7C659D3-935A-4197-A7A6-D992DEBC0CBD}" srcOrd="2" destOrd="0" presId="urn:microsoft.com/office/officeart/2005/8/layout/vList2"/>
    <dgm:cxn modelId="{BAB2B711-2518-43AD-B275-B8D0F14A1797}" type="presParOf" srcId="{BB93E86A-A0C9-4102-8D64-4E8CB872B141}" destId="{F718D9E3-B779-4D05-B114-312763036022}" srcOrd="3" destOrd="0" presId="urn:microsoft.com/office/officeart/2005/8/layout/vList2"/>
    <dgm:cxn modelId="{0FAF3E7C-A356-43D9-8153-AB8EA6DB2657}" type="presParOf" srcId="{BB93E86A-A0C9-4102-8D64-4E8CB872B141}" destId="{BCCCA2A0-B325-4DA9-A35E-AF0443045974}" srcOrd="4" destOrd="0" presId="urn:microsoft.com/office/officeart/2005/8/layout/vList2"/>
    <dgm:cxn modelId="{290D8F74-54AD-430F-ADF8-90D67337E00B}" type="presParOf" srcId="{BB93E86A-A0C9-4102-8D64-4E8CB872B141}" destId="{3F5346E1-B1A1-46CD-BCEF-414E6EE4F318}" srcOrd="5" destOrd="0" presId="urn:microsoft.com/office/officeart/2005/8/layout/vList2"/>
    <dgm:cxn modelId="{0C293CE4-3838-4F5C-B0A3-D7575CAAF6A4}" type="presParOf" srcId="{BB93E86A-A0C9-4102-8D64-4E8CB872B141}" destId="{5680A75A-2340-4F6D-B9B0-D0DC4AF3DAA0}" srcOrd="6" destOrd="0" presId="urn:microsoft.com/office/officeart/2005/8/layout/vList2"/>
    <dgm:cxn modelId="{7982D113-6AF5-40E7-AFDC-F86D7BC9800E}" type="presParOf" srcId="{BB93E86A-A0C9-4102-8D64-4E8CB872B141}" destId="{17EF0ABB-551E-46D0-9EC2-A38C9AE9B30D}" srcOrd="7" destOrd="0" presId="urn:microsoft.com/office/officeart/2005/8/layout/vList2"/>
    <dgm:cxn modelId="{D2601DF1-0800-43A5-820A-C8DE18252F56}" type="presParOf" srcId="{BB93E86A-A0C9-4102-8D64-4E8CB872B141}" destId="{590D5558-B52B-4065-8D99-AB0E7ADD0383}" srcOrd="8" destOrd="0" presId="urn:microsoft.com/office/officeart/2005/8/layout/vList2"/>
    <dgm:cxn modelId="{371ECE3A-6813-48C7-ADB3-71818D7A955E}" type="presParOf" srcId="{BB93E86A-A0C9-4102-8D64-4E8CB872B141}" destId="{1DBA93AE-9B4C-47A0-AD68-3D3AE0E7B6DB}" srcOrd="9" destOrd="0" presId="urn:microsoft.com/office/officeart/2005/8/layout/vList2"/>
    <dgm:cxn modelId="{CCD5476D-C929-4E69-82AD-0FD914BE7F3A}" type="presParOf" srcId="{BB93E86A-A0C9-4102-8D64-4E8CB872B141}" destId="{1AADB1C5-5F1C-4338-86DB-E57685AC2F04}" srcOrd="10" destOrd="0" presId="urn:microsoft.com/office/officeart/2005/8/layout/vList2"/>
    <dgm:cxn modelId="{ADE4C0D4-645E-4274-91CD-EFBAFE7D123F}" type="presParOf" srcId="{BB93E86A-A0C9-4102-8D64-4E8CB872B141}" destId="{C38C4617-D16F-4109-A6BF-891E2D92346E}" srcOrd="11" destOrd="0" presId="urn:microsoft.com/office/officeart/2005/8/layout/vList2"/>
    <dgm:cxn modelId="{EB77B39D-8CA8-4341-A0C6-4E8B3308C12A}" type="presParOf" srcId="{BB93E86A-A0C9-4102-8D64-4E8CB872B141}" destId="{BEE843CB-03F6-4ECC-ABB7-F21C4914676E}"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E74318-080D-4FF7-8BE7-9E831967908C}"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7468D186-2EA2-4F1E-B491-1D0E00320326}">
      <dgm:prSet/>
      <dgm:spPr/>
      <dgm:t>
        <a:bodyPr/>
        <a:lstStyle/>
        <a:p>
          <a:r>
            <a:rPr lang="en-US"/>
            <a:t>Book 7: The concept of imitation and the importance of studying and emulating great writers and orators.</a:t>
          </a:r>
        </a:p>
      </dgm:t>
    </dgm:pt>
    <dgm:pt modelId="{12BB5AE9-C2B0-4E3A-8B93-C0E474726799}" type="parTrans" cxnId="{47829585-2C8C-4E56-AD38-1F3CB3607BC4}">
      <dgm:prSet/>
      <dgm:spPr/>
      <dgm:t>
        <a:bodyPr/>
        <a:lstStyle/>
        <a:p>
          <a:endParaRPr lang="en-US"/>
        </a:p>
      </dgm:t>
    </dgm:pt>
    <dgm:pt modelId="{75D3591E-37FC-4CF0-B0C1-D62201094CA3}" type="sibTrans" cxnId="{47829585-2C8C-4E56-AD38-1F3CB3607BC4}">
      <dgm:prSet/>
      <dgm:spPr/>
      <dgm:t>
        <a:bodyPr/>
        <a:lstStyle/>
        <a:p>
          <a:endParaRPr lang="en-US"/>
        </a:p>
      </dgm:t>
    </dgm:pt>
    <dgm:pt modelId="{51A2628E-D6A2-48BD-BEB7-AE9D7214B61E}">
      <dgm:prSet/>
      <dgm:spPr/>
      <dgm:t>
        <a:bodyPr/>
        <a:lstStyle/>
        <a:p>
          <a:r>
            <a:rPr lang="en-US"/>
            <a:t>Book 8: Critique of contemporary educational practices and the importance of adapting education to the individual's abilities.</a:t>
          </a:r>
        </a:p>
      </dgm:t>
    </dgm:pt>
    <dgm:pt modelId="{58E9D742-D1A5-41D9-A514-CDE43A545F1C}" type="parTrans" cxnId="{6A331EFE-480D-4284-8D41-D9718E42F413}">
      <dgm:prSet/>
      <dgm:spPr/>
      <dgm:t>
        <a:bodyPr/>
        <a:lstStyle/>
        <a:p>
          <a:endParaRPr lang="en-US"/>
        </a:p>
      </dgm:t>
    </dgm:pt>
    <dgm:pt modelId="{8F3425C9-E676-4C7C-8637-D6C7BBA5E912}" type="sibTrans" cxnId="{6A331EFE-480D-4284-8D41-D9718E42F413}">
      <dgm:prSet/>
      <dgm:spPr/>
      <dgm:t>
        <a:bodyPr/>
        <a:lstStyle/>
        <a:p>
          <a:endParaRPr lang="en-US"/>
        </a:p>
      </dgm:t>
    </dgm:pt>
    <dgm:pt modelId="{B4E11B3C-9947-4459-848D-F141023D3BE8}">
      <dgm:prSet/>
      <dgm:spPr/>
      <dgm:t>
        <a:bodyPr/>
        <a:lstStyle/>
        <a:p>
          <a:r>
            <a:rPr lang="en-US"/>
            <a:t>Book 9: The application of rhetorical principles in legal speeches and the art of persuasion in the courtroom.</a:t>
          </a:r>
        </a:p>
      </dgm:t>
    </dgm:pt>
    <dgm:pt modelId="{9D61A9BF-F1CF-4C2F-AA86-E42467F8DAD1}" type="parTrans" cxnId="{8A431B97-5D7B-4BFA-8BA0-CB3A8C86EBB1}">
      <dgm:prSet/>
      <dgm:spPr/>
      <dgm:t>
        <a:bodyPr/>
        <a:lstStyle/>
        <a:p>
          <a:endParaRPr lang="en-US"/>
        </a:p>
      </dgm:t>
    </dgm:pt>
    <dgm:pt modelId="{265D457E-8266-4D44-A770-E32E78CCB1C2}" type="sibTrans" cxnId="{8A431B97-5D7B-4BFA-8BA0-CB3A8C86EBB1}">
      <dgm:prSet/>
      <dgm:spPr/>
      <dgm:t>
        <a:bodyPr/>
        <a:lstStyle/>
        <a:p>
          <a:endParaRPr lang="en-US"/>
        </a:p>
      </dgm:t>
    </dgm:pt>
    <dgm:pt modelId="{0F9141D3-2FF4-41D9-A086-FB4F6D0047D0}">
      <dgm:prSet/>
      <dgm:spPr/>
      <dgm:t>
        <a:bodyPr/>
        <a:lstStyle/>
        <a:p>
          <a:r>
            <a:rPr lang="en-US"/>
            <a:t>Book 10: The role of rhetoric in deliberative speeches, political orations, and public affairs.</a:t>
          </a:r>
        </a:p>
      </dgm:t>
    </dgm:pt>
    <dgm:pt modelId="{504803AC-C409-44A9-8180-A3C8217D3840}" type="parTrans" cxnId="{A5B033DA-2184-4A6F-B1FA-A9255C141E6E}">
      <dgm:prSet/>
      <dgm:spPr/>
      <dgm:t>
        <a:bodyPr/>
        <a:lstStyle/>
        <a:p>
          <a:endParaRPr lang="en-US"/>
        </a:p>
      </dgm:t>
    </dgm:pt>
    <dgm:pt modelId="{3D1A6A43-3354-4D08-81E2-9F9CDAA49C2B}" type="sibTrans" cxnId="{A5B033DA-2184-4A6F-B1FA-A9255C141E6E}">
      <dgm:prSet/>
      <dgm:spPr/>
      <dgm:t>
        <a:bodyPr/>
        <a:lstStyle/>
        <a:p>
          <a:endParaRPr lang="en-US"/>
        </a:p>
      </dgm:t>
    </dgm:pt>
    <dgm:pt modelId="{C07AEFB5-B798-46A2-9D11-88079A6FA52E}">
      <dgm:prSet/>
      <dgm:spPr/>
      <dgm:t>
        <a:bodyPr/>
        <a:lstStyle/>
        <a:p>
          <a:r>
            <a:rPr lang="en-US"/>
            <a:t>Book 11: The art of delivering speeches, including voice modulation, gestures, and proper pronunciation.</a:t>
          </a:r>
        </a:p>
      </dgm:t>
    </dgm:pt>
    <dgm:pt modelId="{238C2F47-9F43-4F00-89A3-2EBA5175BF68}" type="parTrans" cxnId="{E428D82C-512C-4A94-96FB-016FDE02C47B}">
      <dgm:prSet/>
      <dgm:spPr/>
      <dgm:t>
        <a:bodyPr/>
        <a:lstStyle/>
        <a:p>
          <a:endParaRPr lang="en-US"/>
        </a:p>
      </dgm:t>
    </dgm:pt>
    <dgm:pt modelId="{395321AF-7A2E-4576-B6BC-0EB589E82887}" type="sibTrans" cxnId="{E428D82C-512C-4A94-96FB-016FDE02C47B}">
      <dgm:prSet/>
      <dgm:spPr/>
      <dgm:t>
        <a:bodyPr/>
        <a:lstStyle/>
        <a:p>
          <a:endParaRPr lang="en-US"/>
        </a:p>
      </dgm:t>
    </dgm:pt>
    <dgm:pt modelId="{5563D594-DC0C-4A42-AD08-C1BA3E81F85D}">
      <dgm:prSet/>
      <dgm:spPr/>
      <dgm:t>
        <a:bodyPr/>
        <a:lstStyle/>
        <a:p>
          <a:r>
            <a:rPr lang="en-US"/>
            <a:t>Book 12: The ideal education and training of an orator, combining moral character with rhetorical skill.</a:t>
          </a:r>
        </a:p>
      </dgm:t>
    </dgm:pt>
    <dgm:pt modelId="{D039B9A4-B3D4-4EE3-B431-EEE4029CDDF6}" type="parTrans" cxnId="{FBF5838F-8522-49DB-8BC9-8BE591834DDA}">
      <dgm:prSet/>
      <dgm:spPr/>
      <dgm:t>
        <a:bodyPr/>
        <a:lstStyle/>
        <a:p>
          <a:endParaRPr lang="en-US"/>
        </a:p>
      </dgm:t>
    </dgm:pt>
    <dgm:pt modelId="{600EE16C-4788-4268-ABEB-AB7B44145267}" type="sibTrans" cxnId="{FBF5838F-8522-49DB-8BC9-8BE591834DDA}">
      <dgm:prSet/>
      <dgm:spPr/>
      <dgm:t>
        <a:bodyPr/>
        <a:lstStyle/>
        <a:p>
          <a:endParaRPr lang="en-US"/>
        </a:p>
      </dgm:t>
    </dgm:pt>
    <dgm:pt modelId="{D2C7A1F1-CB6A-4655-9D3B-CC79E74482C7}" type="pres">
      <dgm:prSet presAssocID="{18E74318-080D-4FF7-8BE7-9E831967908C}" presName="diagram" presStyleCnt="0">
        <dgm:presLayoutVars>
          <dgm:dir/>
          <dgm:resizeHandles val="exact"/>
        </dgm:presLayoutVars>
      </dgm:prSet>
      <dgm:spPr/>
    </dgm:pt>
    <dgm:pt modelId="{2594D7AE-E60B-49EB-9A2A-EED82283185F}" type="pres">
      <dgm:prSet presAssocID="{7468D186-2EA2-4F1E-B491-1D0E00320326}" presName="node" presStyleLbl="node1" presStyleIdx="0" presStyleCnt="6">
        <dgm:presLayoutVars>
          <dgm:bulletEnabled val="1"/>
        </dgm:presLayoutVars>
      </dgm:prSet>
      <dgm:spPr/>
    </dgm:pt>
    <dgm:pt modelId="{42038604-1B90-4E5B-84F1-CEB6F0243CC1}" type="pres">
      <dgm:prSet presAssocID="{75D3591E-37FC-4CF0-B0C1-D62201094CA3}" presName="sibTrans" presStyleCnt="0"/>
      <dgm:spPr/>
    </dgm:pt>
    <dgm:pt modelId="{46459B80-5148-47DC-A503-8A6D7927E46F}" type="pres">
      <dgm:prSet presAssocID="{51A2628E-D6A2-48BD-BEB7-AE9D7214B61E}" presName="node" presStyleLbl="node1" presStyleIdx="1" presStyleCnt="6">
        <dgm:presLayoutVars>
          <dgm:bulletEnabled val="1"/>
        </dgm:presLayoutVars>
      </dgm:prSet>
      <dgm:spPr/>
    </dgm:pt>
    <dgm:pt modelId="{F1A7CE77-09AC-4B36-99C9-73E23E7D92E7}" type="pres">
      <dgm:prSet presAssocID="{8F3425C9-E676-4C7C-8637-D6C7BBA5E912}" presName="sibTrans" presStyleCnt="0"/>
      <dgm:spPr/>
    </dgm:pt>
    <dgm:pt modelId="{D0B39CC9-7E45-4CA9-9080-FD0DF86BAAFD}" type="pres">
      <dgm:prSet presAssocID="{B4E11B3C-9947-4459-848D-F141023D3BE8}" presName="node" presStyleLbl="node1" presStyleIdx="2" presStyleCnt="6">
        <dgm:presLayoutVars>
          <dgm:bulletEnabled val="1"/>
        </dgm:presLayoutVars>
      </dgm:prSet>
      <dgm:spPr/>
    </dgm:pt>
    <dgm:pt modelId="{FAA98B9B-D899-4FBD-AA6D-ABA2295C2DAE}" type="pres">
      <dgm:prSet presAssocID="{265D457E-8266-4D44-A770-E32E78CCB1C2}" presName="sibTrans" presStyleCnt="0"/>
      <dgm:spPr/>
    </dgm:pt>
    <dgm:pt modelId="{DF5D2EB4-8DE5-4654-A5E0-F01EC3BA2770}" type="pres">
      <dgm:prSet presAssocID="{0F9141D3-2FF4-41D9-A086-FB4F6D0047D0}" presName="node" presStyleLbl="node1" presStyleIdx="3" presStyleCnt="6">
        <dgm:presLayoutVars>
          <dgm:bulletEnabled val="1"/>
        </dgm:presLayoutVars>
      </dgm:prSet>
      <dgm:spPr/>
    </dgm:pt>
    <dgm:pt modelId="{45BECC42-15D3-41B1-849A-8032B273285E}" type="pres">
      <dgm:prSet presAssocID="{3D1A6A43-3354-4D08-81E2-9F9CDAA49C2B}" presName="sibTrans" presStyleCnt="0"/>
      <dgm:spPr/>
    </dgm:pt>
    <dgm:pt modelId="{706D55A9-2A44-4DED-B838-5C6463D05B5B}" type="pres">
      <dgm:prSet presAssocID="{C07AEFB5-B798-46A2-9D11-88079A6FA52E}" presName="node" presStyleLbl="node1" presStyleIdx="4" presStyleCnt="6">
        <dgm:presLayoutVars>
          <dgm:bulletEnabled val="1"/>
        </dgm:presLayoutVars>
      </dgm:prSet>
      <dgm:spPr/>
    </dgm:pt>
    <dgm:pt modelId="{839A2AB1-513B-4355-A5B0-563613F38574}" type="pres">
      <dgm:prSet presAssocID="{395321AF-7A2E-4576-B6BC-0EB589E82887}" presName="sibTrans" presStyleCnt="0"/>
      <dgm:spPr/>
    </dgm:pt>
    <dgm:pt modelId="{3295497F-B6A6-483A-82D9-A62FC2E38C80}" type="pres">
      <dgm:prSet presAssocID="{5563D594-DC0C-4A42-AD08-C1BA3E81F85D}" presName="node" presStyleLbl="node1" presStyleIdx="5" presStyleCnt="6">
        <dgm:presLayoutVars>
          <dgm:bulletEnabled val="1"/>
        </dgm:presLayoutVars>
      </dgm:prSet>
      <dgm:spPr/>
    </dgm:pt>
  </dgm:ptLst>
  <dgm:cxnLst>
    <dgm:cxn modelId="{E428D82C-512C-4A94-96FB-016FDE02C47B}" srcId="{18E74318-080D-4FF7-8BE7-9E831967908C}" destId="{C07AEFB5-B798-46A2-9D11-88079A6FA52E}" srcOrd="4" destOrd="0" parTransId="{238C2F47-9F43-4F00-89A3-2EBA5175BF68}" sibTransId="{395321AF-7A2E-4576-B6BC-0EB589E82887}"/>
    <dgm:cxn modelId="{0900432F-2C79-4946-978E-4729A4896E60}" type="presOf" srcId="{51A2628E-D6A2-48BD-BEB7-AE9D7214B61E}" destId="{46459B80-5148-47DC-A503-8A6D7927E46F}" srcOrd="0" destOrd="0" presId="urn:microsoft.com/office/officeart/2005/8/layout/default"/>
    <dgm:cxn modelId="{1C268A46-C2E5-4AED-888C-02859C3C4B45}" type="presOf" srcId="{B4E11B3C-9947-4459-848D-F141023D3BE8}" destId="{D0B39CC9-7E45-4CA9-9080-FD0DF86BAAFD}" srcOrd="0" destOrd="0" presId="urn:microsoft.com/office/officeart/2005/8/layout/default"/>
    <dgm:cxn modelId="{40CA8348-8364-4A86-B45A-62D760AA3998}" type="presOf" srcId="{18E74318-080D-4FF7-8BE7-9E831967908C}" destId="{D2C7A1F1-CB6A-4655-9D3B-CC79E74482C7}" srcOrd="0" destOrd="0" presId="urn:microsoft.com/office/officeart/2005/8/layout/default"/>
    <dgm:cxn modelId="{47829585-2C8C-4E56-AD38-1F3CB3607BC4}" srcId="{18E74318-080D-4FF7-8BE7-9E831967908C}" destId="{7468D186-2EA2-4F1E-B491-1D0E00320326}" srcOrd="0" destOrd="0" parTransId="{12BB5AE9-C2B0-4E3A-8B93-C0E474726799}" sibTransId="{75D3591E-37FC-4CF0-B0C1-D62201094CA3}"/>
    <dgm:cxn modelId="{FA63608C-ED6D-44BC-917B-F482BB85B61E}" type="presOf" srcId="{5563D594-DC0C-4A42-AD08-C1BA3E81F85D}" destId="{3295497F-B6A6-483A-82D9-A62FC2E38C80}" srcOrd="0" destOrd="0" presId="urn:microsoft.com/office/officeart/2005/8/layout/default"/>
    <dgm:cxn modelId="{FBF5838F-8522-49DB-8BC9-8BE591834DDA}" srcId="{18E74318-080D-4FF7-8BE7-9E831967908C}" destId="{5563D594-DC0C-4A42-AD08-C1BA3E81F85D}" srcOrd="5" destOrd="0" parTransId="{D039B9A4-B3D4-4EE3-B431-EEE4029CDDF6}" sibTransId="{600EE16C-4788-4268-ABEB-AB7B44145267}"/>
    <dgm:cxn modelId="{8A431B97-5D7B-4BFA-8BA0-CB3A8C86EBB1}" srcId="{18E74318-080D-4FF7-8BE7-9E831967908C}" destId="{B4E11B3C-9947-4459-848D-F141023D3BE8}" srcOrd="2" destOrd="0" parTransId="{9D61A9BF-F1CF-4C2F-AA86-E42467F8DAD1}" sibTransId="{265D457E-8266-4D44-A770-E32E78CCB1C2}"/>
    <dgm:cxn modelId="{55C58BAD-9AAB-40D1-9C2A-A8A5E375E56F}" type="presOf" srcId="{C07AEFB5-B798-46A2-9D11-88079A6FA52E}" destId="{706D55A9-2A44-4DED-B838-5C6463D05B5B}" srcOrd="0" destOrd="0" presId="urn:microsoft.com/office/officeart/2005/8/layout/default"/>
    <dgm:cxn modelId="{ECEC5DCF-2558-4B14-B69D-290D61ACA8B3}" type="presOf" srcId="{0F9141D3-2FF4-41D9-A086-FB4F6D0047D0}" destId="{DF5D2EB4-8DE5-4654-A5E0-F01EC3BA2770}" srcOrd="0" destOrd="0" presId="urn:microsoft.com/office/officeart/2005/8/layout/default"/>
    <dgm:cxn modelId="{BCBBEAD7-611C-4150-A908-8C50DD2157A7}" type="presOf" srcId="{7468D186-2EA2-4F1E-B491-1D0E00320326}" destId="{2594D7AE-E60B-49EB-9A2A-EED82283185F}" srcOrd="0" destOrd="0" presId="urn:microsoft.com/office/officeart/2005/8/layout/default"/>
    <dgm:cxn modelId="{A5B033DA-2184-4A6F-B1FA-A9255C141E6E}" srcId="{18E74318-080D-4FF7-8BE7-9E831967908C}" destId="{0F9141D3-2FF4-41D9-A086-FB4F6D0047D0}" srcOrd="3" destOrd="0" parTransId="{504803AC-C409-44A9-8180-A3C8217D3840}" sibTransId="{3D1A6A43-3354-4D08-81E2-9F9CDAA49C2B}"/>
    <dgm:cxn modelId="{6A331EFE-480D-4284-8D41-D9718E42F413}" srcId="{18E74318-080D-4FF7-8BE7-9E831967908C}" destId="{51A2628E-D6A2-48BD-BEB7-AE9D7214B61E}" srcOrd="1" destOrd="0" parTransId="{58E9D742-D1A5-41D9-A514-CDE43A545F1C}" sibTransId="{8F3425C9-E676-4C7C-8637-D6C7BBA5E912}"/>
    <dgm:cxn modelId="{09D48E73-3EA4-4C67-A22D-36AE1252E1AA}" type="presParOf" srcId="{D2C7A1F1-CB6A-4655-9D3B-CC79E74482C7}" destId="{2594D7AE-E60B-49EB-9A2A-EED82283185F}" srcOrd="0" destOrd="0" presId="urn:microsoft.com/office/officeart/2005/8/layout/default"/>
    <dgm:cxn modelId="{BA5246C3-5E77-44BA-9262-CD0EC14348C2}" type="presParOf" srcId="{D2C7A1F1-CB6A-4655-9D3B-CC79E74482C7}" destId="{42038604-1B90-4E5B-84F1-CEB6F0243CC1}" srcOrd="1" destOrd="0" presId="urn:microsoft.com/office/officeart/2005/8/layout/default"/>
    <dgm:cxn modelId="{4591B5D1-038F-4083-8150-2B93782FDB0E}" type="presParOf" srcId="{D2C7A1F1-CB6A-4655-9D3B-CC79E74482C7}" destId="{46459B80-5148-47DC-A503-8A6D7927E46F}" srcOrd="2" destOrd="0" presId="urn:microsoft.com/office/officeart/2005/8/layout/default"/>
    <dgm:cxn modelId="{ADCCB6DD-7605-4120-9E3B-22397D66E8FB}" type="presParOf" srcId="{D2C7A1F1-CB6A-4655-9D3B-CC79E74482C7}" destId="{F1A7CE77-09AC-4B36-99C9-73E23E7D92E7}" srcOrd="3" destOrd="0" presId="urn:microsoft.com/office/officeart/2005/8/layout/default"/>
    <dgm:cxn modelId="{1978B3C8-F19C-4E4A-8690-971328B49EC0}" type="presParOf" srcId="{D2C7A1F1-CB6A-4655-9D3B-CC79E74482C7}" destId="{D0B39CC9-7E45-4CA9-9080-FD0DF86BAAFD}" srcOrd="4" destOrd="0" presId="urn:microsoft.com/office/officeart/2005/8/layout/default"/>
    <dgm:cxn modelId="{075363E5-EF46-48C8-801C-7508510D2C3B}" type="presParOf" srcId="{D2C7A1F1-CB6A-4655-9D3B-CC79E74482C7}" destId="{FAA98B9B-D899-4FBD-AA6D-ABA2295C2DAE}" srcOrd="5" destOrd="0" presId="urn:microsoft.com/office/officeart/2005/8/layout/default"/>
    <dgm:cxn modelId="{31192425-D9D7-458F-B5D2-F507DA373271}" type="presParOf" srcId="{D2C7A1F1-CB6A-4655-9D3B-CC79E74482C7}" destId="{DF5D2EB4-8DE5-4654-A5E0-F01EC3BA2770}" srcOrd="6" destOrd="0" presId="urn:microsoft.com/office/officeart/2005/8/layout/default"/>
    <dgm:cxn modelId="{8AEB751A-EA8B-4948-8E8A-34C276013433}" type="presParOf" srcId="{D2C7A1F1-CB6A-4655-9D3B-CC79E74482C7}" destId="{45BECC42-15D3-41B1-849A-8032B273285E}" srcOrd="7" destOrd="0" presId="urn:microsoft.com/office/officeart/2005/8/layout/default"/>
    <dgm:cxn modelId="{102D6518-5ABA-4C7B-92FE-C3EA3116E3F7}" type="presParOf" srcId="{D2C7A1F1-CB6A-4655-9D3B-CC79E74482C7}" destId="{706D55A9-2A44-4DED-B838-5C6463D05B5B}" srcOrd="8" destOrd="0" presId="urn:microsoft.com/office/officeart/2005/8/layout/default"/>
    <dgm:cxn modelId="{4E59A9F4-BB11-493A-BF82-995A1D8AF15F}" type="presParOf" srcId="{D2C7A1F1-CB6A-4655-9D3B-CC79E74482C7}" destId="{839A2AB1-513B-4355-A5B0-563613F38574}" srcOrd="9" destOrd="0" presId="urn:microsoft.com/office/officeart/2005/8/layout/default"/>
    <dgm:cxn modelId="{52A09788-F189-4629-A7AE-E88ABEA4F653}" type="presParOf" srcId="{D2C7A1F1-CB6A-4655-9D3B-CC79E74482C7}" destId="{3295497F-B6A6-483A-82D9-A62FC2E38C8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0648CF-7C62-4325-B0CD-80071DEB30C6}">
      <dsp:nvSpPr>
        <dsp:cNvPr id="0" name=""/>
        <dsp:cNvSpPr/>
      </dsp:nvSpPr>
      <dsp:spPr>
        <a:xfrm>
          <a:off x="939" y="259484"/>
          <a:ext cx="3298911" cy="2094808"/>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9A80AAF1-821E-4F3E-9251-4399729B6DB0}">
      <dsp:nvSpPr>
        <dsp:cNvPr id="0" name=""/>
        <dsp:cNvSpPr/>
      </dsp:nvSpPr>
      <dsp:spPr>
        <a:xfrm>
          <a:off x="367485" y="607702"/>
          <a:ext cx="3298911" cy="2094808"/>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Quintilian's most significant literary work is "Institutio Oratoria" (Institutes of Oratory). This extensive treatise, composed of twelve books, is a comprehensive guide to rhetoric and education and remains one of the most influential works on the subject.   "Institutio Oratoria" covers various aspects of rhetoric, including invention, arrangement, style, memory, and delivery. It also delves into the moral and ethical responsibilities of the orator.  The work is written in the form of a dialogue, where Quintilian presents the teachings and practices he imparted to his students.</a:t>
          </a:r>
        </a:p>
      </dsp:txBody>
      <dsp:txXfrm>
        <a:off x="428840" y="669057"/>
        <a:ext cx="3176201" cy="1972098"/>
      </dsp:txXfrm>
    </dsp:sp>
    <dsp:sp modelId="{5001DC28-6475-4056-82BE-46305EACD996}">
      <dsp:nvSpPr>
        <dsp:cNvPr id="0" name=""/>
        <dsp:cNvSpPr/>
      </dsp:nvSpPr>
      <dsp:spPr>
        <a:xfrm>
          <a:off x="4032942" y="259484"/>
          <a:ext cx="3298911" cy="2094808"/>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9455CC6C-2D08-483F-A3E7-AF95BFE757E9}">
      <dsp:nvSpPr>
        <dsp:cNvPr id="0" name=""/>
        <dsp:cNvSpPr/>
      </dsp:nvSpPr>
      <dsp:spPr>
        <a:xfrm>
          <a:off x="4399488" y="607702"/>
          <a:ext cx="3298911" cy="2094808"/>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Quintilian's approach to rhetoric emphasized the ethical dimension of public speaking and the importance of forming well-rounded citizens through education.   He upheld the idea that an ideal orator must possess not only rhetorical skill but also good character and knowledge in various disciplines.</a:t>
          </a:r>
        </a:p>
      </dsp:txBody>
      <dsp:txXfrm>
        <a:off x="4460843" y="669057"/>
        <a:ext cx="3176201" cy="19720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BCD32-E7B2-4D1B-88E6-E30BA8901D1B}">
      <dsp:nvSpPr>
        <dsp:cNvPr id="0" name=""/>
        <dsp:cNvSpPr/>
      </dsp:nvSpPr>
      <dsp:spPr>
        <a:xfrm>
          <a:off x="0" y="562209"/>
          <a:ext cx="5124159" cy="55692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The treatise is organized into twelve books, each covering various aspects of rhetoric and education.</a:t>
          </a:r>
        </a:p>
      </dsp:txBody>
      <dsp:txXfrm>
        <a:off x="27187" y="589396"/>
        <a:ext cx="5069785" cy="502546"/>
      </dsp:txXfrm>
    </dsp:sp>
    <dsp:sp modelId="{A7C659D3-935A-4197-A7A6-D992DEBC0CBD}">
      <dsp:nvSpPr>
        <dsp:cNvPr id="0" name=""/>
        <dsp:cNvSpPr/>
      </dsp:nvSpPr>
      <dsp:spPr>
        <a:xfrm>
          <a:off x="0" y="1159449"/>
          <a:ext cx="5124159" cy="556920"/>
        </a:xfrm>
        <a:prstGeom prst="roundRect">
          <a:avLst/>
        </a:prstGeom>
        <a:gradFill rotWithShape="0">
          <a:gsLst>
            <a:gs pos="0">
              <a:schemeClr val="accent2">
                <a:hueOff val="75528"/>
                <a:satOff val="-7999"/>
                <a:lumOff val="-196"/>
                <a:alphaOff val="0"/>
                <a:tint val="96000"/>
                <a:lumMod val="104000"/>
              </a:schemeClr>
            </a:gs>
            <a:gs pos="100000">
              <a:schemeClr val="accent2">
                <a:hueOff val="75528"/>
                <a:satOff val="-7999"/>
                <a:lumOff val="-19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Book 1: Introduction and the importance of a moral education for an orator.</a:t>
          </a:r>
        </a:p>
      </dsp:txBody>
      <dsp:txXfrm>
        <a:off x="27187" y="1186636"/>
        <a:ext cx="5069785" cy="502546"/>
      </dsp:txXfrm>
    </dsp:sp>
    <dsp:sp modelId="{BCCCA2A0-B325-4DA9-A35E-AF0443045974}">
      <dsp:nvSpPr>
        <dsp:cNvPr id="0" name=""/>
        <dsp:cNvSpPr/>
      </dsp:nvSpPr>
      <dsp:spPr>
        <a:xfrm>
          <a:off x="0" y="1756689"/>
          <a:ext cx="5124159" cy="556920"/>
        </a:xfrm>
        <a:prstGeom prst="roundRect">
          <a:avLst/>
        </a:prstGeom>
        <a:gradFill rotWithShape="0">
          <a:gsLst>
            <a:gs pos="0">
              <a:schemeClr val="accent2">
                <a:hueOff val="151055"/>
                <a:satOff val="-15998"/>
                <a:lumOff val="-392"/>
                <a:alphaOff val="0"/>
                <a:tint val="96000"/>
                <a:lumMod val="104000"/>
              </a:schemeClr>
            </a:gs>
            <a:gs pos="100000">
              <a:schemeClr val="accent2">
                <a:hueOff val="151055"/>
                <a:satOff val="-15998"/>
                <a:lumOff val="-392"/>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Book 2: Early childhood education and the influence of nurses and educators on a child's development.</a:t>
          </a:r>
        </a:p>
      </dsp:txBody>
      <dsp:txXfrm>
        <a:off x="27187" y="1783876"/>
        <a:ext cx="5069785" cy="502546"/>
      </dsp:txXfrm>
    </dsp:sp>
    <dsp:sp modelId="{5680A75A-2340-4F6D-B9B0-D0DC4AF3DAA0}">
      <dsp:nvSpPr>
        <dsp:cNvPr id="0" name=""/>
        <dsp:cNvSpPr/>
      </dsp:nvSpPr>
      <dsp:spPr>
        <a:xfrm>
          <a:off x="0" y="2353929"/>
          <a:ext cx="5124159" cy="556920"/>
        </a:xfrm>
        <a:prstGeom prst="roundRect">
          <a:avLst/>
        </a:prstGeom>
        <a:gradFill rotWithShape="0">
          <a:gsLst>
            <a:gs pos="0">
              <a:schemeClr val="accent2">
                <a:hueOff val="226582"/>
                <a:satOff val="-23996"/>
                <a:lumOff val="-588"/>
                <a:alphaOff val="0"/>
                <a:tint val="96000"/>
                <a:lumMod val="104000"/>
              </a:schemeClr>
            </a:gs>
            <a:gs pos="100000">
              <a:schemeClr val="accent2">
                <a:hueOff val="226582"/>
                <a:satOff val="-23996"/>
                <a:lumOff val="-588"/>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Book 3: The role of the teacher and the need for a broad education in grammar, literature, and the liberal arts.</a:t>
          </a:r>
        </a:p>
      </dsp:txBody>
      <dsp:txXfrm>
        <a:off x="27187" y="2381116"/>
        <a:ext cx="5069785" cy="502546"/>
      </dsp:txXfrm>
    </dsp:sp>
    <dsp:sp modelId="{590D5558-B52B-4065-8D99-AB0E7ADD0383}">
      <dsp:nvSpPr>
        <dsp:cNvPr id="0" name=""/>
        <dsp:cNvSpPr/>
      </dsp:nvSpPr>
      <dsp:spPr>
        <a:xfrm>
          <a:off x="0" y="2951169"/>
          <a:ext cx="5124159" cy="556920"/>
        </a:xfrm>
        <a:prstGeom prst="roundRect">
          <a:avLst/>
        </a:prstGeom>
        <a:gradFill rotWithShape="0">
          <a:gsLst>
            <a:gs pos="0">
              <a:schemeClr val="accent2">
                <a:hueOff val="302110"/>
                <a:satOff val="-31995"/>
                <a:lumOff val="-784"/>
                <a:alphaOff val="0"/>
                <a:tint val="96000"/>
                <a:lumMod val="104000"/>
              </a:schemeClr>
            </a:gs>
            <a:gs pos="100000">
              <a:schemeClr val="accent2">
                <a:hueOff val="302110"/>
                <a:satOff val="-31995"/>
                <a:lumOff val="-784"/>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Book 4: The art of memory and various methods to aid in remembering information for effective oratory.</a:t>
          </a:r>
        </a:p>
      </dsp:txBody>
      <dsp:txXfrm>
        <a:off x="27187" y="2978356"/>
        <a:ext cx="5069785" cy="502546"/>
      </dsp:txXfrm>
    </dsp:sp>
    <dsp:sp modelId="{1AADB1C5-5F1C-4338-86DB-E57685AC2F04}">
      <dsp:nvSpPr>
        <dsp:cNvPr id="0" name=""/>
        <dsp:cNvSpPr/>
      </dsp:nvSpPr>
      <dsp:spPr>
        <a:xfrm>
          <a:off x="0" y="3548409"/>
          <a:ext cx="5124159" cy="556920"/>
        </a:xfrm>
        <a:prstGeom prst="roundRect">
          <a:avLst/>
        </a:prstGeom>
        <a:gradFill rotWithShape="0">
          <a:gsLst>
            <a:gs pos="0">
              <a:schemeClr val="accent2">
                <a:hueOff val="377637"/>
                <a:satOff val="-39994"/>
                <a:lumOff val="-980"/>
                <a:alphaOff val="0"/>
                <a:tint val="96000"/>
                <a:lumMod val="104000"/>
              </a:schemeClr>
            </a:gs>
            <a:gs pos="100000">
              <a:schemeClr val="accent2">
                <a:hueOff val="377637"/>
                <a:satOff val="-39994"/>
                <a:lumOff val="-98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Book 5: A detailed analysis of the various components of rhetoric, including invention, arrangement, and style.</a:t>
          </a:r>
        </a:p>
      </dsp:txBody>
      <dsp:txXfrm>
        <a:off x="27187" y="3575596"/>
        <a:ext cx="5069785" cy="502546"/>
      </dsp:txXfrm>
    </dsp:sp>
    <dsp:sp modelId="{BEE843CB-03F6-4ECC-ABB7-F21C4914676E}">
      <dsp:nvSpPr>
        <dsp:cNvPr id="0" name=""/>
        <dsp:cNvSpPr/>
      </dsp:nvSpPr>
      <dsp:spPr>
        <a:xfrm>
          <a:off x="0" y="4145649"/>
          <a:ext cx="5124159" cy="556920"/>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Book 6: The use of rhetorical figures and tropes to enhance expression and emotional impact.</a:t>
          </a:r>
        </a:p>
      </dsp:txBody>
      <dsp:txXfrm>
        <a:off x="27187" y="4172836"/>
        <a:ext cx="5069785" cy="5025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4D7AE-E60B-49EB-9A2A-EED82283185F}">
      <dsp:nvSpPr>
        <dsp:cNvPr id="0" name=""/>
        <dsp:cNvSpPr/>
      </dsp:nvSpPr>
      <dsp:spPr>
        <a:xfrm>
          <a:off x="0" y="549814"/>
          <a:ext cx="2059995" cy="123599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Book 7: The concept of imitation and the importance of studying and emulating great writers and orators.</a:t>
          </a:r>
        </a:p>
      </dsp:txBody>
      <dsp:txXfrm>
        <a:off x="0" y="549814"/>
        <a:ext cx="2059995" cy="1235997"/>
      </dsp:txXfrm>
    </dsp:sp>
    <dsp:sp modelId="{46459B80-5148-47DC-A503-8A6D7927E46F}">
      <dsp:nvSpPr>
        <dsp:cNvPr id="0" name=""/>
        <dsp:cNvSpPr/>
      </dsp:nvSpPr>
      <dsp:spPr>
        <a:xfrm>
          <a:off x="2265994" y="549814"/>
          <a:ext cx="2059995" cy="123599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Book 8: Critique of contemporary educational practices and the importance of adapting education to the individual's abilities.</a:t>
          </a:r>
        </a:p>
      </dsp:txBody>
      <dsp:txXfrm>
        <a:off x="2265994" y="549814"/>
        <a:ext cx="2059995" cy="1235997"/>
      </dsp:txXfrm>
    </dsp:sp>
    <dsp:sp modelId="{D0B39CC9-7E45-4CA9-9080-FD0DF86BAAFD}">
      <dsp:nvSpPr>
        <dsp:cNvPr id="0" name=""/>
        <dsp:cNvSpPr/>
      </dsp:nvSpPr>
      <dsp:spPr>
        <a:xfrm>
          <a:off x="4531989" y="549814"/>
          <a:ext cx="2059995" cy="123599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Book 9: The application of rhetorical principles in legal speeches and the art of persuasion in the courtroom.</a:t>
          </a:r>
        </a:p>
      </dsp:txBody>
      <dsp:txXfrm>
        <a:off x="4531989" y="549814"/>
        <a:ext cx="2059995" cy="1235997"/>
      </dsp:txXfrm>
    </dsp:sp>
    <dsp:sp modelId="{DF5D2EB4-8DE5-4654-A5E0-F01EC3BA2770}">
      <dsp:nvSpPr>
        <dsp:cNvPr id="0" name=""/>
        <dsp:cNvSpPr/>
      </dsp:nvSpPr>
      <dsp:spPr>
        <a:xfrm>
          <a:off x="0" y="1991810"/>
          <a:ext cx="2059995" cy="123599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Book 10: The role of rhetoric in deliberative speeches, political orations, and public affairs.</a:t>
          </a:r>
        </a:p>
      </dsp:txBody>
      <dsp:txXfrm>
        <a:off x="0" y="1991810"/>
        <a:ext cx="2059995" cy="1235997"/>
      </dsp:txXfrm>
    </dsp:sp>
    <dsp:sp modelId="{706D55A9-2A44-4DED-B838-5C6463D05B5B}">
      <dsp:nvSpPr>
        <dsp:cNvPr id="0" name=""/>
        <dsp:cNvSpPr/>
      </dsp:nvSpPr>
      <dsp:spPr>
        <a:xfrm>
          <a:off x="2265994" y="1991810"/>
          <a:ext cx="2059995" cy="123599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Book 11: The art of delivering speeches, including voice modulation, gestures, and proper pronunciation.</a:t>
          </a:r>
        </a:p>
      </dsp:txBody>
      <dsp:txXfrm>
        <a:off x="2265994" y="1991810"/>
        <a:ext cx="2059995" cy="1235997"/>
      </dsp:txXfrm>
    </dsp:sp>
    <dsp:sp modelId="{3295497F-B6A6-483A-82D9-A62FC2E38C80}">
      <dsp:nvSpPr>
        <dsp:cNvPr id="0" name=""/>
        <dsp:cNvSpPr/>
      </dsp:nvSpPr>
      <dsp:spPr>
        <a:xfrm>
          <a:off x="4531989" y="1991810"/>
          <a:ext cx="2059995" cy="123599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Book 12: The ideal education and training of an orator, combining moral character with rhetorical skill.</a:t>
          </a:r>
        </a:p>
      </dsp:txBody>
      <dsp:txXfrm>
        <a:off x="4531989" y="1991810"/>
        <a:ext cx="2059995" cy="12359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2AE9FE-3A29-4F49-BAEA-A3FC56C0EC8E}"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2B2F0F1F-AC4B-4A80-A41B-DF3F8B5E2D56}" type="slidenum">
              <a:rPr lang="en-US" smtClean="0"/>
              <a:t>‹#›</a:t>
            </a:fld>
            <a:endParaRPr lang="en-US"/>
          </a:p>
        </p:txBody>
      </p:sp>
    </p:spTree>
    <p:extLst>
      <p:ext uri="{BB962C8B-B14F-4D97-AF65-F5344CB8AC3E}">
        <p14:creationId xmlns:p14="http://schemas.microsoft.com/office/powerpoint/2010/main" val="2013612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2AE9FE-3A29-4F49-BAEA-A3FC56C0EC8E}"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B2F0F1F-AC4B-4A80-A41B-DF3F8B5E2D56}" type="slidenum">
              <a:rPr lang="en-US" smtClean="0"/>
              <a:t>‹#›</a:t>
            </a:fld>
            <a:endParaRPr lang="en-US"/>
          </a:p>
        </p:txBody>
      </p:sp>
    </p:spTree>
    <p:extLst>
      <p:ext uri="{BB962C8B-B14F-4D97-AF65-F5344CB8AC3E}">
        <p14:creationId xmlns:p14="http://schemas.microsoft.com/office/powerpoint/2010/main" val="196857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2AE9FE-3A29-4F49-BAEA-A3FC56C0EC8E}"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B2F0F1F-AC4B-4A80-A41B-DF3F8B5E2D56}"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19616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12AE9FE-3A29-4F49-BAEA-A3FC56C0EC8E}"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B2F0F1F-AC4B-4A80-A41B-DF3F8B5E2D56}" type="slidenum">
              <a:rPr lang="en-US" smtClean="0"/>
              <a:t>‹#›</a:t>
            </a:fld>
            <a:endParaRPr lang="en-US"/>
          </a:p>
        </p:txBody>
      </p:sp>
    </p:spTree>
    <p:extLst>
      <p:ext uri="{BB962C8B-B14F-4D97-AF65-F5344CB8AC3E}">
        <p14:creationId xmlns:p14="http://schemas.microsoft.com/office/powerpoint/2010/main" val="1770459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12AE9FE-3A29-4F49-BAEA-A3FC56C0EC8E}"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B2F0F1F-AC4B-4A80-A41B-DF3F8B5E2D56}"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6456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12AE9FE-3A29-4F49-BAEA-A3FC56C0EC8E}"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B2F0F1F-AC4B-4A80-A41B-DF3F8B5E2D56}" type="slidenum">
              <a:rPr lang="en-US" smtClean="0"/>
              <a:t>‹#›</a:t>
            </a:fld>
            <a:endParaRPr lang="en-US"/>
          </a:p>
        </p:txBody>
      </p:sp>
    </p:spTree>
    <p:extLst>
      <p:ext uri="{BB962C8B-B14F-4D97-AF65-F5344CB8AC3E}">
        <p14:creationId xmlns:p14="http://schemas.microsoft.com/office/powerpoint/2010/main" val="1683454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2AE9FE-3A29-4F49-BAEA-A3FC56C0EC8E}"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B2F0F1F-AC4B-4A80-A41B-DF3F8B5E2D56}" type="slidenum">
              <a:rPr lang="en-US" smtClean="0"/>
              <a:t>‹#›</a:t>
            </a:fld>
            <a:endParaRPr lang="en-US"/>
          </a:p>
        </p:txBody>
      </p:sp>
    </p:spTree>
    <p:extLst>
      <p:ext uri="{BB962C8B-B14F-4D97-AF65-F5344CB8AC3E}">
        <p14:creationId xmlns:p14="http://schemas.microsoft.com/office/powerpoint/2010/main" val="4039846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2AE9FE-3A29-4F49-BAEA-A3FC56C0EC8E}"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B2F0F1F-AC4B-4A80-A41B-DF3F8B5E2D56}" type="slidenum">
              <a:rPr lang="en-US" smtClean="0"/>
              <a:t>‹#›</a:t>
            </a:fld>
            <a:endParaRPr lang="en-US"/>
          </a:p>
        </p:txBody>
      </p:sp>
    </p:spTree>
    <p:extLst>
      <p:ext uri="{BB962C8B-B14F-4D97-AF65-F5344CB8AC3E}">
        <p14:creationId xmlns:p14="http://schemas.microsoft.com/office/powerpoint/2010/main" val="1764528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2AE9FE-3A29-4F49-BAEA-A3FC56C0EC8E}"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B2F0F1F-AC4B-4A80-A41B-DF3F8B5E2D56}" type="slidenum">
              <a:rPr lang="en-US" smtClean="0"/>
              <a:t>‹#›</a:t>
            </a:fld>
            <a:endParaRPr lang="en-US"/>
          </a:p>
        </p:txBody>
      </p:sp>
    </p:spTree>
    <p:extLst>
      <p:ext uri="{BB962C8B-B14F-4D97-AF65-F5344CB8AC3E}">
        <p14:creationId xmlns:p14="http://schemas.microsoft.com/office/powerpoint/2010/main" val="1321094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2AE9FE-3A29-4F49-BAEA-A3FC56C0EC8E}"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B2F0F1F-AC4B-4A80-A41B-DF3F8B5E2D56}" type="slidenum">
              <a:rPr lang="en-US" smtClean="0"/>
              <a:t>‹#›</a:t>
            </a:fld>
            <a:endParaRPr lang="en-US"/>
          </a:p>
        </p:txBody>
      </p:sp>
    </p:spTree>
    <p:extLst>
      <p:ext uri="{BB962C8B-B14F-4D97-AF65-F5344CB8AC3E}">
        <p14:creationId xmlns:p14="http://schemas.microsoft.com/office/powerpoint/2010/main" val="1607523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2AE9FE-3A29-4F49-BAEA-A3FC56C0EC8E}"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2B2F0F1F-AC4B-4A80-A41B-DF3F8B5E2D56}" type="slidenum">
              <a:rPr lang="en-US" smtClean="0"/>
              <a:t>‹#›</a:t>
            </a:fld>
            <a:endParaRPr lang="en-US"/>
          </a:p>
        </p:txBody>
      </p:sp>
    </p:spTree>
    <p:extLst>
      <p:ext uri="{BB962C8B-B14F-4D97-AF65-F5344CB8AC3E}">
        <p14:creationId xmlns:p14="http://schemas.microsoft.com/office/powerpoint/2010/main" val="4074754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2AE9FE-3A29-4F49-BAEA-A3FC56C0EC8E}"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2B2F0F1F-AC4B-4A80-A41B-DF3F8B5E2D56}" type="slidenum">
              <a:rPr lang="en-US" smtClean="0"/>
              <a:t>‹#›</a:t>
            </a:fld>
            <a:endParaRPr lang="en-US"/>
          </a:p>
        </p:txBody>
      </p:sp>
    </p:spTree>
    <p:extLst>
      <p:ext uri="{BB962C8B-B14F-4D97-AF65-F5344CB8AC3E}">
        <p14:creationId xmlns:p14="http://schemas.microsoft.com/office/powerpoint/2010/main" val="1626858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2AE9FE-3A29-4F49-BAEA-A3FC56C0EC8E}"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B2F0F1F-AC4B-4A80-A41B-DF3F8B5E2D56}" type="slidenum">
              <a:rPr lang="en-US" smtClean="0"/>
              <a:t>‹#›</a:t>
            </a:fld>
            <a:endParaRPr lang="en-US"/>
          </a:p>
        </p:txBody>
      </p:sp>
    </p:spTree>
    <p:extLst>
      <p:ext uri="{BB962C8B-B14F-4D97-AF65-F5344CB8AC3E}">
        <p14:creationId xmlns:p14="http://schemas.microsoft.com/office/powerpoint/2010/main" val="879838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2AE9FE-3A29-4F49-BAEA-A3FC56C0EC8E}"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B2F0F1F-AC4B-4A80-A41B-DF3F8B5E2D56}" type="slidenum">
              <a:rPr lang="en-US" smtClean="0"/>
              <a:t>‹#›</a:t>
            </a:fld>
            <a:endParaRPr lang="en-US"/>
          </a:p>
        </p:txBody>
      </p:sp>
    </p:spTree>
    <p:extLst>
      <p:ext uri="{BB962C8B-B14F-4D97-AF65-F5344CB8AC3E}">
        <p14:creationId xmlns:p14="http://schemas.microsoft.com/office/powerpoint/2010/main" val="2700582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2AE9FE-3A29-4F49-BAEA-A3FC56C0EC8E}"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B2F0F1F-AC4B-4A80-A41B-DF3F8B5E2D56}" type="slidenum">
              <a:rPr lang="en-US" smtClean="0"/>
              <a:t>‹#›</a:t>
            </a:fld>
            <a:endParaRPr lang="en-US"/>
          </a:p>
        </p:txBody>
      </p:sp>
    </p:spTree>
    <p:extLst>
      <p:ext uri="{BB962C8B-B14F-4D97-AF65-F5344CB8AC3E}">
        <p14:creationId xmlns:p14="http://schemas.microsoft.com/office/powerpoint/2010/main" val="3774277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2AE9FE-3A29-4F49-BAEA-A3FC56C0EC8E}"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B2F0F1F-AC4B-4A80-A41B-DF3F8B5E2D56}" type="slidenum">
              <a:rPr lang="en-US" smtClean="0"/>
              <a:t>‹#›</a:t>
            </a:fld>
            <a:endParaRPr lang="en-US"/>
          </a:p>
        </p:txBody>
      </p:sp>
    </p:spTree>
    <p:extLst>
      <p:ext uri="{BB962C8B-B14F-4D97-AF65-F5344CB8AC3E}">
        <p14:creationId xmlns:p14="http://schemas.microsoft.com/office/powerpoint/2010/main" val="598709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712AE9FE-3A29-4F49-BAEA-A3FC56C0EC8E}" type="datetimeFigureOut">
              <a:rPr lang="en-US" smtClean="0"/>
              <a:t>8/3/2023</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2B2F0F1F-AC4B-4A80-A41B-DF3F8B5E2D56}" type="slidenum">
              <a:rPr lang="en-US" smtClean="0"/>
              <a:t>‹#›</a:t>
            </a:fld>
            <a:endParaRPr lang="en-US"/>
          </a:p>
        </p:txBody>
      </p:sp>
    </p:spTree>
    <p:extLst>
      <p:ext uri="{BB962C8B-B14F-4D97-AF65-F5344CB8AC3E}">
        <p14:creationId xmlns:p14="http://schemas.microsoft.com/office/powerpoint/2010/main" val="905376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96802"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6F1E992-B14A-4FD5-8E41-E19C83492C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a:solidFill>
            <a:schemeClr val="bg2"/>
          </a:solidFill>
        </p:grpSpPr>
        <p:sp>
          <p:nvSpPr>
            <p:cNvPr id="11" name="Freeform 27">
              <a:extLst>
                <a:ext uri="{FF2B5EF4-FFF2-40B4-BE49-F238E27FC236}">
                  <a16:creationId xmlns:a16="http://schemas.microsoft.com/office/drawing/2014/main" id="{69C544B6-3EB8-40C0-BBA0-D6825A3399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IN"/>
            </a:p>
          </p:txBody>
        </p:sp>
        <p:sp>
          <p:nvSpPr>
            <p:cNvPr id="12" name="Freeform 28">
              <a:extLst>
                <a:ext uri="{FF2B5EF4-FFF2-40B4-BE49-F238E27FC236}">
                  <a16:creationId xmlns:a16="http://schemas.microsoft.com/office/drawing/2014/main" id="{008ED5F3-C2B0-4C4B-864A-381723C87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IN"/>
            </a:p>
          </p:txBody>
        </p:sp>
        <p:sp>
          <p:nvSpPr>
            <p:cNvPr id="13" name="Freeform 29">
              <a:extLst>
                <a:ext uri="{FF2B5EF4-FFF2-40B4-BE49-F238E27FC236}">
                  <a16:creationId xmlns:a16="http://schemas.microsoft.com/office/drawing/2014/main" id="{23CC4B0B-BFBC-4B5D-87E1-9E6415263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IN"/>
            </a:p>
          </p:txBody>
        </p:sp>
        <p:sp>
          <p:nvSpPr>
            <p:cNvPr id="14" name="Freeform 30">
              <a:extLst>
                <a:ext uri="{FF2B5EF4-FFF2-40B4-BE49-F238E27FC236}">
                  <a16:creationId xmlns:a16="http://schemas.microsoft.com/office/drawing/2014/main" id="{C346C5BB-C560-432B-B712-CC4188B6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IN"/>
            </a:p>
          </p:txBody>
        </p:sp>
        <p:sp>
          <p:nvSpPr>
            <p:cNvPr id="15" name="Freeform 31">
              <a:extLst>
                <a:ext uri="{FF2B5EF4-FFF2-40B4-BE49-F238E27FC236}">
                  <a16:creationId xmlns:a16="http://schemas.microsoft.com/office/drawing/2014/main" id="{A5D527C1-B6DA-42CF-8499-7561AF3C1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IN"/>
            </a:p>
          </p:txBody>
        </p:sp>
        <p:sp>
          <p:nvSpPr>
            <p:cNvPr id="16" name="Freeform 32">
              <a:extLst>
                <a:ext uri="{FF2B5EF4-FFF2-40B4-BE49-F238E27FC236}">
                  <a16:creationId xmlns:a16="http://schemas.microsoft.com/office/drawing/2014/main" id="{79811171-A408-48D1-B498-29EEB218D8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IN"/>
            </a:p>
          </p:txBody>
        </p:sp>
        <p:sp>
          <p:nvSpPr>
            <p:cNvPr id="17" name="Freeform 33">
              <a:extLst>
                <a:ext uri="{FF2B5EF4-FFF2-40B4-BE49-F238E27FC236}">
                  <a16:creationId xmlns:a16="http://schemas.microsoft.com/office/drawing/2014/main" id="{CAB35AA3-C384-40C1-972D-E9CF2ECEB0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IN"/>
            </a:p>
          </p:txBody>
        </p:sp>
        <p:sp>
          <p:nvSpPr>
            <p:cNvPr id="18" name="Freeform 34">
              <a:extLst>
                <a:ext uri="{FF2B5EF4-FFF2-40B4-BE49-F238E27FC236}">
                  <a16:creationId xmlns:a16="http://schemas.microsoft.com/office/drawing/2014/main" id="{F1FB2FB4-BDB4-49C0-B229-C44C3A652A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IN"/>
            </a:p>
          </p:txBody>
        </p:sp>
        <p:sp>
          <p:nvSpPr>
            <p:cNvPr id="19" name="Freeform 35">
              <a:extLst>
                <a:ext uri="{FF2B5EF4-FFF2-40B4-BE49-F238E27FC236}">
                  <a16:creationId xmlns:a16="http://schemas.microsoft.com/office/drawing/2014/main" id="{911B13BF-C299-4EDA-AC49-B43C6E01B0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IN"/>
            </a:p>
          </p:txBody>
        </p:sp>
        <p:sp>
          <p:nvSpPr>
            <p:cNvPr id="20" name="Freeform 36">
              <a:extLst>
                <a:ext uri="{FF2B5EF4-FFF2-40B4-BE49-F238E27FC236}">
                  <a16:creationId xmlns:a16="http://schemas.microsoft.com/office/drawing/2014/main" id="{46744126-7C1B-4B5B-BBB2-8F25CE557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IN"/>
            </a:p>
          </p:txBody>
        </p:sp>
        <p:sp>
          <p:nvSpPr>
            <p:cNvPr id="21" name="Freeform 37">
              <a:extLst>
                <a:ext uri="{FF2B5EF4-FFF2-40B4-BE49-F238E27FC236}">
                  <a16:creationId xmlns:a16="http://schemas.microsoft.com/office/drawing/2014/main" id="{5DCDFB75-55EC-4221-A026-2DF2C8ACB4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IN"/>
            </a:p>
          </p:txBody>
        </p:sp>
        <p:sp>
          <p:nvSpPr>
            <p:cNvPr id="22" name="Freeform 38">
              <a:extLst>
                <a:ext uri="{FF2B5EF4-FFF2-40B4-BE49-F238E27FC236}">
                  <a16:creationId xmlns:a16="http://schemas.microsoft.com/office/drawing/2014/main" id="{F9DB045F-5C45-45BF-AFCB-2EA8DE14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IN"/>
            </a:p>
          </p:txBody>
        </p:sp>
      </p:grpSp>
      <p:sp>
        <p:nvSpPr>
          <p:cNvPr id="24" name="Freeform 11">
            <a:extLst>
              <a:ext uri="{FF2B5EF4-FFF2-40B4-BE49-F238E27FC236}">
                <a16:creationId xmlns:a16="http://schemas.microsoft.com/office/drawing/2014/main" id="{1E86F813-D67B-409D-AA77-FA8878C2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IN"/>
          </a:p>
        </p:txBody>
      </p:sp>
      <p:sp>
        <p:nvSpPr>
          <p:cNvPr id="26" name="Rectangle 25">
            <a:extLst>
              <a:ext uri="{FF2B5EF4-FFF2-40B4-BE49-F238E27FC236}">
                <a16:creationId xmlns:a16="http://schemas.microsoft.com/office/drawing/2014/main" id="{1F0BB6E0-44F4-4938-8070-5992040BD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214226" y="804335"/>
            <a:ext cx="4326523" cy="5249332"/>
          </a:xfrm>
        </p:spPr>
        <p:txBody>
          <a:bodyPr anchor="ctr">
            <a:normAutofit/>
          </a:bodyPr>
          <a:lstStyle/>
          <a:p>
            <a:r>
              <a:rPr lang="en-US">
                <a:solidFill>
                  <a:schemeClr val="tx1"/>
                </a:solidFill>
              </a:rPr>
              <a:t>Literary Criticism </a:t>
            </a:r>
            <a:br>
              <a:rPr lang="en-US">
                <a:solidFill>
                  <a:schemeClr val="tx1"/>
                </a:solidFill>
              </a:rPr>
            </a:br>
            <a:r>
              <a:rPr lang="en-US">
                <a:solidFill>
                  <a:schemeClr val="tx1"/>
                </a:solidFill>
              </a:rPr>
              <a:t>(BA-TY)</a:t>
            </a:r>
          </a:p>
        </p:txBody>
      </p:sp>
      <p:sp>
        <p:nvSpPr>
          <p:cNvPr id="3" name="Subtitle 2"/>
          <p:cNvSpPr>
            <a:spLocks noGrp="1"/>
          </p:cNvSpPr>
          <p:nvPr>
            <p:ph type="subTitle" idx="1"/>
          </p:nvPr>
        </p:nvSpPr>
        <p:spPr>
          <a:xfrm>
            <a:off x="823526" y="804334"/>
            <a:ext cx="2511052" cy="5249332"/>
          </a:xfrm>
        </p:spPr>
        <p:txBody>
          <a:bodyPr anchor="ctr">
            <a:normAutofit/>
          </a:bodyPr>
          <a:lstStyle/>
          <a:p>
            <a:pPr algn="r"/>
            <a:r>
              <a:rPr lang="en-US">
                <a:solidFill>
                  <a:schemeClr val="tx1"/>
                </a:solidFill>
              </a:rPr>
              <a:t>Dr. Nirmala S. Padmavat</a:t>
            </a:r>
          </a:p>
          <a:p>
            <a:pPr algn="r"/>
            <a:r>
              <a:rPr lang="en-US">
                <a:solidFill>
                  <a:schemeClr val="tx1"/>
                </a:solidFill>
              </a:rPr>
              <a:t>Director, IQAC</a:t>
            </a:r>
          </a:p>
          <a:p>
            <a:pPr algn="r"/>
            <a:r>
              <a:rPr lang="en-US">
                <a:solidFill>
                  <a:schemeClr val="tx1"/>
                </a:solidFill>
              </a:rPr>
              <a:t>Nutan Mahavidyalaya, Selu</a:t>
            </a:r>
          </a:p>
        </p:txBody>
      </p:sp>
    </p:spTree>
    <p:extLst>
      <p:ext uri="{BB962C8B-B14F-4D97-AF65-F5344CB8AC3E}">
        <p14:creationId xmlns:p14="http://schemas.microsoft.com/office/powerpoint/2010/main" val="370245038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Picture 4" descr="Open book">
            <a:extLst>
              <a:ext uri="{FF2B5EF4-FFF2-40B4-BE49-F238E27FC236}">
                <a16:creationId xmlns:a16="http://schemas.microsoft.com/office/drawing/2014/main" id="{66E5F0BE-DAFD-12D9-46C7-37A9539C4942}"/>
              </a:ext>
            </a:extLst>
          </p:cNvPr>
          <p:cNvPicPr>
            <a:picLocks noChangeAspect="1"/>
          </p:cNvPicPr>
          <p:nvPr/>
        </p:nvPicPr>
        <p:blipFill rotWithShape="1">
          <a:blip r:embed="rId2"/>
          <a:srcRect l="21219" r="22524" b="-1"/>
          <a:stretch/>
        </p:blipFill>
        <p:spPr>
          <a:xfrm>
            <a:off x="3364167" y="10"/>
            <a:ext cx="5779833" cy="6857990"/>
          </a:xfrm>
          <a:prstGeom prst="rect">
            <a:avLst/>
          </a:prstGeom>
        </p:spPr>
      </p:pic>
      <p:sp useBgFill="1">
        <p:nvSpPr>
          <p:cNvPr id="9" name="Freeform: Shape 8">
            <a:extLst>
              <a:ext uri="{FF2B5EF4-FFF2-40B4-BE49-F238E27FC236}">
                <a16:creationId xmlns:a16="http://schemas.microsoft.com/office/drawing/2014/main" id="{23C7736A-5A08-4021-9AB6-390DFF50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6127684"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dirty="0"/>
          </a:p>
        </p:txBody>
      </p:sp>
      <p:sp>
        <p:nvSpPr>
          <p:cNvPr id="2" name="Title 1"/>
          <p:cNvSpPr>
            <a:spLocks noGrp="1"/>
          </p:cNvSpPr>
          <p:nvPr>
            <p:ph type="title"/>
          </p:nvPr>
        </p:nvSpPr>
        <p:spPr>
          <a:xfrm>
            <a:off x="401643" y="624110"/>
            <a:ext cx="3467967" cy="1280890"/>
          </a:xfrm>
        </p:spPr>
        <p:txBody>
          <a:bodyPr>
            <a:normAutofit/>
          </a:bodyPr>
          <a:lstStyle/>
          <a:p>
            <a:r>
              <a:rPr lang="en-US" b="1" dirty="0"/>
              <a:t>The Function of Literature</a:t>
            </a:r>
            <a:endParaRPr lang="en-US" dirty="0"/>
          </a:p>
        </p:txBody>
      </p:sp>
      <p:sp>
        <p:nvSpPr>
          <p:cNvPr id="11" name="Rectangle 10">
            <a:extLst>
              <a:ext uri="{FF2B5EF4-FFF2-40B4-BE49-F238E27FC236}">
                <a16:creationId xmlns:a16="http://schemas.microsoft.com/office/drawing/2014/main" id="{433DF4D3-8A35-461A-ABE0-F56B78A1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 name="Content Placeholder 2"/>
          <p:cNvSpPr>
            <a:spLocks noGrp="1"/>
          </p:cNvSpPr>
          <p:nvPr>
            <p:ph idx="1"/>
          </p:nvPr>
        </p:nvSpPr>
        <p:spPr>
          <a:xfrm>
            <a:off x="398859" y="2133600"/>
            <a:ext cx="3469411" cy="3777622"/>
          </a:xfrm>
        </p:spPr>
        <p:txBody>
          <a:bodyPr>
            <a:normAutofit/>
          </a:bodyPr>
          <a:lstStyle/>
          <a:p>
            <a:r>
              <a:rPr lang="en-US" dirty="0"/>
              <a:t>Quintilian believed that literature should serve a moral and educational purpose. He saw poetry and rhetoric as tools for shaping the character and values of the reader or listener. He argued that good literature should inspire virtue and ethical behavior.</a:t>
            </a:r>
          </a:p>
          <a:p>
            <a:endParaRPr lang="en-US" dirty="0"/>
          </a:p>
        </p:txBody>
      </p:sp>
    </p:spTree>
    <p:extLst>
      <p:ext uri="{BB962C8B-B14F-4D97-AF65-F5344CB8AC3E}">
        <p14:creationId xmlns:p14="http://schemas.microsoft.com/office/powerpoint/2010/main" val="73659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5751" y="624110"/>
            <a:ext cx="3102795" cy="1280890"/>
          </a:xfrm>
        </p:spPr>
        <p:txBody>
          <a:bodyPr>
            <a:normAutofit/>
          </a:bodyPr>
          <a:lstStyle/>
          <a:p>
            <a:r>
              <a:rPr lang="en-US" sz="2800" b="1"/>
              <a:t>Ethicl Criticism:</a:t>
            </a:r>
            <a:endParaRPr lang="en-US" sz="2800"/>
          </a:p>
        </p:txBody>
      </p:sp>
      <p:sp>
        <p:nvSpPr>
          <p:cNvPr id="3" name="Content Placeholder 2"/>
          <p:cNvSpPr>
            <a:spLocks noGrp="1"/>
          </p:cNvSpPr>
          <p:nvPr>
            <p:ph idx="1"/>
          </p:nvPr>
        </p:nvSpPr>
        <p:spPr>
          <a:xfrm>
            <a:off x="1262967" y="2133600"/>
            <a:ext cx="3105579" cy="3777622"/>
          </a:xfrm>
        </p:spPr>
        <p:txBody>
          <a:bodyPr>
            <a:normAutofit/>
          </a:bodyPr>
          <a:lstStyle/>
          <a:p>
            <a:r>
              <a:rPr lang="en-US" sz="1400">
                <a:solidFill>
                  <a:schemeClr val="tx1"/>
                </a:solidFill>
              </a:rPr>
              <a:t>Quintilian's approach to literary criticism had an ethical dimension. He was concerned with the ethical implications of literary works and their potential impact on society. He advocated for the promotion of virtuous and edifying literature, while cautioning against works that might corrupt or mislead the audience.</a:t>
            </a:r>
          </a:p>
          <a:p>
            <a:endParaRPr lang="en-US" sz="1400">
              <a:solidFill>
                <a:schemeClr val="tx1"/>
              </a:solidFill>
            </a:endParaRPr>
          </a:p>
        </p:txBody>
      </p:sp>
      <p:pic>
        <p:nvPicPr>
          <p:cNvPr id="5" name="Picture 4" descr="Abstract blurred public library with bookshelves">
            <a:extLst>
              <a:ext uri="{FF2B5EF4-FFF2-40B4-BE49-F238E27FC236}">
                <a16:creationId xmlns:a16="http://schemas.microsoft.com/office/drawing/2014/main" id="{85800B88-92AF-04B8-8380-5E8BED7F6E54}"/>
              </a:ext>
            </a:extLst>
          </p:cNvPr>
          <p:cNvPicPr>
            <a:picLocks noChangeAspect="1"/>
          </p:cNvPicPr>
          <p:nvPr/>
        </p:nvPicPr>
        <p:blipFill rotWithShape="1">
          <a:blip r:embed="rId2"/>
          <a:srcRect l="16565" r="38904" b="-1"/>
          <a:stretch/>
        </p:blipFill>
        <p:spPr>
          <a:xfrm>
            <a:off x="4568937" y="10"/>
            <a:ext cx="4575063" cy="6857990"/>
          </a:xfrm>
          <a:prstGeom prst="rect">
            <a:avLst/>
          </a:prstGeom>
        </p:spPr>
      </p:pic>
    </p:spTree>
    <p:extLst>
      <p:ext uri="{BB962C8B-B14F-4D97-AF65-F5344CB8AC3E}">
        <p14:creationId xmlns:p14="http://schemas.microsoft.com/office/powerpoint/2010/main" val="2164127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5751" y="624110"/>
            <a:ext cx="3102795" cy="1280890"/>
          </a:xfrm>
        </p:spPr>
        <p:txBody>
          <a:bodyPr>
            <a:normAutofit/>
          </a:bodyPr>
          <a:lstStyle/>
          <a:p>
            <a:r>
              <a:rPr lang="en-US" sz="2800" b="1"/>
              <a:t>Individual Judgment</a:t>
            </a:r>
            <a:endParaRPr lang="en-US" sz="2800"/>
          </a:p>
        </p:txBody>
      </p:sp>
      <p:sp>
        <p:nvSpPr>
          <p:cNvPr id="3" name="Content Placeholder 2"/>
          <p:cNvSpPr>
            <a:spLocks noGrp="1"/>
          </p:cNvSpPr>
          <p:nvPr>
            <p:ph idx="1"/>
          </p:nvPr>
        </p:nvSpPr>
        <p:spPr>
          <a:xfrm>
            <a:off x="1262967" y="2133600"/>
            <a:ext cx="3105579" cy="3777622"/>
          </a:xfrm>
        </p:spPr>
        <p:txBody>
          <a:bodyPr>
            <a:normAutofit/>
          </a:bodyPr>
          <a:lstStyle/>
          <a:p>
            <a:r>
              <a:rPr lang="en-US" sz="1400">
                <a:solidFill>
                  <a:schemeClr val="tx1"/>
                </a:solidFill>
              </a:rPr>
              <a:t>Quintilian acknowledged that literary criticism required subjective judgment and taste. He recognized that different critics might have varying opinions on a work's merits, and he encouraged critics to be fair, reasonable, and open-minded in their evaluations.</a:t>
            </a:r>
          </a:p>
          <a:p>
            <a:endParaRPr lang="en-US" sz="1400">
              <a:solidFill>
                <a:schemeClr val="tx1"/>
              </a:solidFill>
            </a:endParaRPr>
          </a:p>
        </p:txBody>
      </p:sp>
      <p:pic>
        <p:nvPicPr>
          <p:cNvPr id="5" name="Picture 4" descr="One in a crowd">
            <a:extLst>
              <a:ext uri="{FF2B5EF4-FFF2-40B4-BE49-F238E27FC236}">
                <a16:creationId xmlns:a16="http://schemas.microsoft.com/office/drawing/2014/main" id="{87907CC0-D383-B5F0-83D5-240C504BD0D8}"/>
              </a:ext>
            </a:extLst>
          </p:cNvPr>
          <p:cNvPicPr>
            <a:picLocks noChangeAspect="1"/>
          </p:cNvPicPr>
          <p:nvPr/>
        </p:nvPicPr>
        <p:blipFill rotWithShape="1">
          <a:blip r:embed="rId2"/>
          <a:srcRect l="29078" r="20888"/>
          <a:stretch/>
        </p:blipFill>
        <p:spPr>
          <a:xfrm>
            <a:off x="4568937" y="10"/>
            <a:ext cx="4575063" cy="6857990"/>
          </a:xfrm>
          <a:prstGeom prst="rect">
            <a:avLst/>
          </a:prstGeom>
        </p:spPr>
      </p:pic>
    </p:spTree>
    <p:extLst>
      <p:ext uri="{BB962C8B-B14F-4D97-AF65-F5344CB8AC3E}">
        <p14:creationId xmlns:p14="http://schemas.microsoft.com/office/powerpoint/2010/main" val="1271253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4919" y="3101093"/>
            <a:ext cx="1840539" cy="3029344"/>
          </a:xfrm>
        </p:spPr>
        <p:txBody>
          <a:bodyPr>
            <a:normAutofit/>
          </a:bodyPr>
          <a:lstStyle/>
          <a:p>
            <a:r>
              <a:rPr lang="en-US" sz="2800" b="1">
                <a:solidFill>
                  <a:schemeClr val="bg1"/>
                </a:solidFill>
              </a:rPr>
              <a:t>Structure and Contents</a:t>
            </a:r>
            <a:endParaRPr lang="en-US" sz="2800">
              <a:solidFill>
                <a:schemeClr val="bg1"/>
              </a:solidFill>
            </a:endParaRPr>
          </a:p>
        </p:txBody>
      </p:sp>
      <p:sp>
        <p:nvSpPr>
          <p:cNvPr id="1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IN"/>
          </a:p>
        </p:txBody>
      </p:sp>
      <p:sp useBgFill="1">
        <p:nvSpPr>
          <p:cNvPr id="13"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378C11F-2E42-4098-4341-E390723B5EB2}"/>
              </a:ext>
            </a:extLst>
          </p:cNvPr>
          <p:cNvGraphicFramePr>
            <a:graphicFrameLocks noGrp="1"/>
          </p:cNvGraphicFramePr>
          <p:nvPr>
            <p:ph idx="1"/>
            <p:extLst>
              <p:ext uri="{D42A27DB-BD31-4B8C-83A1-F6EECF244321}">
                <p14:modId xmlns:p14="http://schemas.microsoft.com/office/powerpoint/2010/main" val="996050121"/>
              </p:ext>
            </p:extLst>
          </p:nvPr>
        </p:nvGraphicFramePr>
        <p:xfrm>
          <a:off x="3534858" y="641551"/>
          <a:ext cx="5124159"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218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Structure and Contents</a:t>
            </a:r>
            <a:endParaRPr lang="en-US" dirty="0"/>
          </a:p>
        </p:txBody>
      </p:sp>
      <p:graphicFrame>
        <p:nvGraphicFramePr>
          <p:cNvPr id="5" name="Content Placeholder 2">
            <a:extLst>
              <a:ext uri="{FF2B5EF4-FFF2-40B4-BE49-F238E27FC236}">
                <a16:creationId xmlns:a16="http://schemas.microsoft.com/office/drawing/2014/main" id="{D9839750-408C-4444-CE57-CD2F1522CBB4}"/>
              </a:ext>
            </a:extLst>
          </p:cNvPr>
          <p:cNvGraphicFramePr>
            <a:graphicFrameLocks noGrp="1"/>
          </p:cNvGraphicFramePr>
          <p:nvPr>
            <p:ph idx="1"/>
          </p:nvPr>
        </p:nvGraphicFramePr>
        <p:xfrm>
          <a:off x="1942415" y="2133600"/>
          <a:ext cx="6591985" cy="3777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5077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8" name="Group 17">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0072" y="228600"/>
            <a:ext cx="2138628" cy="6638625"/>
            <a:chOff x="2487613" y="285750"/>
            <a:chExt cx="2428875" cy="5654676"/>
          </a:xfrm>
        </p:grpSpPr>
        <p:sp>
          <p:nvSpPr>
            <p:cNvPr id="19"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IN"/>
            </a:p>
          </p:txBody>
        </p:sp>
        <p:sp>
          <p:nvSpPr>
            <p:cNvPr id="20"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IN"/>
            </a:p>
          </p:txBody>
        </p:sp>
        <p:sp>
          <p:nvSpPr>
            <p:cNvPr id="21"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IN"/>
            </a:p>
          </p:txBody>
        </p:sp>
        <p:sp>
          <p:nvSpPr>
            <p:cNvPr id="22"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IN"/>
            </a:p>
          </p:txBody>
        </p:sp>
        <p:sp>
          <p:nvSpPr>
            <p:cNvPr id="23"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IN"/>
            </a:p>
          </p:txBody>
        </p:sp>
        <p:sp>
          <p:nvSpPr>
            <p:cNvPr id="24"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IN"/>
            </a:p>
          </p:txBody>
        </p:sp>
        <p:sp>
          <p:nvSpPr>
            <p:cNvPr id="25"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IN"/>
            </a:p>
          </p:txBody>
        </p:sp>
        <p:sp>
          <p:nvSpPr>
            <p:cNvPr id="26"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IN"/>
            </a:p>
          </p:txBody>
        </p:sp>
        <p:sp>
          <p:nvSpPr>
            <p:cNvPr id="27"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IN"/>
            </a:p>
          </p:txBody>
        </p:sp>
        <p:sp>
          <p:nvSpPr>
            <p:cNvPr id="28"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IN"/>
            </a:p>
          </p:txBody>
        </p:sp>
        <p:sp>
          <p:nvSpPr>
            <p:cNvPr id="29"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IN"/>
            </a:p>
          </p:txBody>
        </p:sp>
        <p:sp>
          <p:nvSpPr>
            <p:cNvPr id="30"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IN"/>
            </a:p>
          </p:txBody>
        </p:sp>
      </p:grpSp>
      <p:grpSp>
        <p:nvGrpSpPr>
          <p:cNvPr id="32" name="Group 31">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60794" y="-786"/>
            <a:ext cx="1767505" cy="6854040"/>
            <a:chOff x="6627813" y="194833"/>
            <a:chExt cx="1952625" cy="5678918"/>
          </a:xfrm>
        </p:grpSpPr>
        <p:sp>
          <p:nvSpPr>
            <p:cNvPr id="33"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IN"/>
            </a:p>
          </p:txBody>
        </p:sp>
        <p:sp>
          <p:nvSpPr>
            <p:cNvPr id="34"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IN"/>
            </a:p>
          </p:txBody>
        </p:sp>
        <p:sp>
          <p:nvSpPr>
            <p:cNvPr id="35"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IN"/>
            </a:p>
          </p:txBody>
        </p:sp>
        <p:sp>
          <p:nvSpPr>
            <p:cNvPr id="36"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IN"/>
            </a:p>
          </p:txBody>
        </p:sp>
        <p:sp>
          <p:nvSpPr>
            <p:cNvPr id="37"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IN"/>
            </a:p>
          </p:txBody>
        </p:sp>
        <p:sp>
          <p:nvSpPr>
            <p:cNvPr id="38"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IN"/>
            </a:p>
          </p:txBody>
        </p:sp>
        <p:sp>
          <p:nvSpPr>
            <p:cNvPr id="39"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IN"/>
            </a:p>
          </p:txBody>
        </p:sp>
        <p:sp>
          <p:nvSpPr>
            <p:cNvPr id="40"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IN"/>
            </a:p>
          </p:txBody>
        </p:sp>
        <p:sp>
          <p:nvSpPr>
            <p:cNvPr id="41"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IN"/>
            </a:p>
          </p:txBody>
        </p:sp>
        <p:sp>
          <p:nvSpPr>
            <p:cNvPr id="42"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IN"/>
            </a:p>
          </p:txBody>
        </p:sp>
        <p:sp>
          <p:nvSpPr>
            <p:cNvPr id="43"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IN"/>
            </a:p>
          </p:txBody>
        </p:sp>
        <p:sp>
          <p:nvSpPr>
            <p:cNvPr id="44"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IN"/>
            </a:p>
          </p:txBody>
        </p:sp>
      </p:grpSp>
      <p:sp>
        <p:nvSpPr>
          <p:cNvPr id="2" name="Title 1"/>
          <p:cNvSpPr>
            <a:spLocks noGrp="1"/>
          </p:cNvSpPr>
          <p:nvPr>
            <p:ph type="title"/>
          </p:nvPr>
        </p:nvSpPr>
        <p:spPr>
          <a:xfrm>
            <a:off x="3494640" y="624110"/>
            <a:ext cx="5133819" cy="1280890"/>
          </a:xfrm>
        </p:spPr>
        <p:txBody>
          <a:bodyPr>
            <a:normAutofit/>
          </a:bodyPr>
          <a:lstStyle/>
          <a:p>
            <a:r>
              <a:rPr lang="en-US" b="1"/>
              <a:t>Importance and Influence</a:t>
            </a:r>
            <a:endParaRPr lang="en-US"/>
          </a:p>
        </p:txBody>
      </p:sp>
      <p:sp>
        <p:nvSpPr>
          <p:cNvPr id="46" name="Rectangle 45">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3724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48"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037240" y="714375"/>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IN"/>
          </a:p>
        </p:txBody>
      </p:sp>
      <p:pic>
        <p:nvPicPr>
          <p:cNvPr id="12" name="Picture 11" descr="Two people holding each other's hands">
            <a:extLst>
              <a:ext uri="{FF2B5EF4-FFF2-40B4-BE49-F238E27FC236}">
                <a16:creationId xmlns:a16="http://schemas.microsoft.com/office/drawing/2014/main" id="{C86A18EA-0474-C4B3-9F48-54BAE3E8C57D}"/>
              </a:ext>
            </a:extLst>
          </p:cNvPr>
          <p:cNvPicPr>
            <a:picLocks noChangeAspect="1"/>
          </p:cNvPicPr>
          <p:nvPr/>
        </p:nvPicPr>
        <p:blipFill rotWithShape="1">
          <a:blip r:embed="rId2"/>
          <a:srcRect l="37017" r="43124" b="-2"/>
          <a:stretch/>
        </p:blipFill>
        <p:spPr>
          <a:xfrm>
            <a:off x="20" y="1730"/>
            <a:ext cx="2040388" cy="6858000"/>
          </a:xfrm>
          <a:prstGeom prst="rect">
            <a:avLst/>
          </a:prstGeom>
        </p:spPr>
      </p:pic>
      <p:sp>
        <p:nvSpPr>
          <p:cNvPr id="3" name="Content Placeholder 2"/>
          <p:cNvSpPr>
            <a:spLocks noGrp="1"/>
          </p:cNvSpPr>
          <p:nvPr>
            <p:ph idx="1"/>
          </p:nvPr>
        </p:nvSpPr>
        <p:spPr>
          <a:xfrm>
            <a:off x="3492500" y="2133600"/>
            <a:ext cx="5135958" cy="3777622"/>
          </a:xfrm>
        </p:spPr>
        <p:txBody>
          <a:bodyPr>
            <a:normAutofit/>
          </a:bodyPr>
          <a:lstStyle/>
          <a:p>
            <a:pPr>
              <a:lnSpc>
                <a:spcPct val="90000"/>
              </a:lnSpc>
            </a:pPr>
            <a:r>
              <a:rPr lang="en-US" sz="1700" dirty="0"/>
              <a:t>"</a:t>
            </a:r>
            <a:r>
              <a:rPr lang="en-US" sz="1700" dirty="0" err="1"/>
              <a:t>Institutio</a:t>
            </a:r>
            <a:r>
              <a:rPr lang="en-US" sz="1700" dirty="0"/>
              <a:t> </a:t>
            </a:r>
            <a:r>
              <a:rPr lang="en-US" sz="1700" dirty="0" err="1"/>
              <a:t>Oratoria</a:t>
            </a:r>
            <a:r>
              <a:rPr lang="en-US" sz="1700" dirty="0"/>
              <a:t>" is regarded as one of the most comprehensive works on rhetoric in ancient times, providing a systematic and thorough treatment of the subject. Quintilian's emphasis on ethics and character development as essential components of effective oratory was groundbreaking and distinguishes his work from earlier rhetorical theories. The treatise influenced later rhetorical and educational practices during the Middle Ages and the Renaissance. Quintilian's ideas on education, style, and the art of persuasion continue to be studied and appreciated by scholars and educators to this day.</a:t>
            </a:r>
          </a:p>
          <a:p>
            <a:pPr>
              <a:lnSpc>
                <a:spcPct val="90000"/>
              </a:lnSpc>
            </a:pPr>
            <a:endParaRPr lang="en-US" sz="1700" dirty="0"/>
          </a:p>
        </p:txBody>
      </p:sp>
    </p:spTree>
    <p:extLst>
      <p:ext uri="{BB962C8B-B14F-4D97-AF65-F5344CB8AC3E}">
        <p14:creationId xmlns:p14="http://schemas.microsoft.com/office/powerpoint/2010/main" val="2677304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Picture 4" descr="Cluster of books">
            <a:extLst>
              <a:ext uri="{FF2B5EF4-FFF2-40B4-BE49-F238E27FC236}">
                <a16:creationId xmlns:a16="http://schemas.microsoft.com/office/drawing/2014/main" id="{E6EB40A5-BE73-5C72-5690-7087F9B08205}"/>
              </a:ext>
            </a:extLst>
          </p:cNvPr>
          <p:cNvPicPr>
            <a:picLocks noChangeAspect="1"/>
          </p:cNvPicPr>
          <p:nvPr/>
        </p:nvPicPr>
        <p:blipFill rotWithShape="1">
          <a:blip r:embed="rId2"/>
          <a:srcRect l="25280" r="21624" b="-1"/>
          <a:stretch/>
        </p:blipFill>
        <p:spPr>
          <a:xfrm>
            <a:off x="3364167" y="10"/>
            <a:ext cx="5779833" cy="6857990"/>
          </a:xfrm>
          <a:prstGeom prst="rect">
            <a:avLst/>
          </a:prstGeom>
        </p:spPr>
      </p:pic>
      <p:sp useBgFill="1">
        <p:nvSpPr>
          <p:cNvPr id="9" name="Freeform: Shape 8">
            <a:extLst>
              <a:ext uri="{FF2B5EF4-FFF2-40B4-BE49-F238E27FC236}">
                <a16:creationId xmlns:a16="http://schemas.microsoft.com/office/drawing/2014/main" id="{23C7736A-5A08-4021-9AB6-390DFF50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6127684"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dirty="0"/>
          </a:p>
        </p:txBody>
      </p:sp>
      <p:sp>
        <p:nvSpPr>
          <p:cNvPr id="2" name="Title 1"/>
          <p:cNvSpPr>
            <a:spLocks noGrp="1"/>
          </p:cNvSpPr>
          <p:nvPr>
            <p:ph type="title"/>
          </p:nvPr>
        </p:nvSpPr>
        <p:spPr>
          <a:xfrm>
            <a:off x="401643" y="624110"/>
            <a:ext cx="3467967" cy="1280890"/>
          </a:xfrm>
        </p:spPr>
        <p:txBody>
          <a:bodyPr>
            <a:normAutofit/>
          </a:bodyPr>
          <a:lstStyle/>
          <a:p>
            <a:r>
              <a:rPr lang="en-US" b="1" dirty="0"/>
              <a:t>Conclusion</a:t>
            </a:r>
          </a:p>
        </p:txBody>
      </p:sp>
      <p:sp>
        <p:nvSpPr>
          <p:cNvPr id="11" name="Rectangle 10">
            <a:extLst>
              <a:ext uri="{FF2B5EF4-FFF2-40B4-BE49-F238E27FC236}">
                <a16:creationId xmlns:a16="http://schemas.microsoft.com/office/drawing/2014/main" id="{433DF4D3-8A35-461A-ABE0-F56B78A1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 name="Content Placeholder 2"/>
          <p:cNvSpPr>
            <a:spLocks noGrp="1"/>
          </p:cNvSpPr>
          <p:nvPr>
            <p:ph idx="1"/>
          </p:nvPr>
        </p:nvSpPr>
        <p:spPr>
          <a:xfrm>
            <a:off x="398859" y="2133600"/>
            <a:ext cx="3469411" cy="3777622"/>
          </a:xfrm>
        </p:spPr>
        <p:txBody>
          <a:bodyPr>
            <a:normAutofit/>
          </a:bodyPr>
          <a:lstStyle/>
          <a:p>
            <a:r>
              <a:rPr lang="en-US" dirty="0"/>
              <a:t>Quintilian's "</a:t>
            </a:r>
            <a:r>
              <a:rPr lang="en-US" dirty="0" err="1"/>
              <a:t>Institutio</a:t>
            </a:r>
            <a:r>
              <a:rPr lang="en-US" dirty="0"/>
              <a:t> </a:t>
            </a:r>
            <a:r>
              <a:rPr lang="en-US" dirty="0" err="1"/>
              <a:t>Oratoria</a:t>
            </a:r>
            <a:r>
              <a:rPr lang="en-US" dirty="0"/>
              <a:t>" remains a valuable resource for understanding ancient Roman rhetoric and the principles of effective communication. It not only offers insights into the art of public speaking but also provides valuable perspectives on literary criticism, ethics, and education.</a:t>
            </a:r>
          </a:p>
          <a:p>
            <a:endParaRPr lang="en-US" dirty="0"/>
          </a:p>
        </p:txBody>
      </p:sp>
    </p:spTree>
    <p:extLst>
      <p:ext uri="{BB962C8B-B14F-4D97-AF65-F5344CB8AC3E}">
        <p14:creationId xmlns:p14="http://schemas.microsoft.com/office/powerpoint/2010/main" val="3538375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60" name="Group 8">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61"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62"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63"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64"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65"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66"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67"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68"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9"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70"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71"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2" name="Group 22">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73"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74"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75"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76"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7"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8"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9"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80"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81"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82"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83"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1" name="Rectangle 40">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42">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9799"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4F54939-8CE8-8533-4C39-159B2ED77FF9}"/>
              </a:ext>
            </a:extLst>
          </p:cNvPr>
          <p:cNvSpPr>
            <a:spLocks noGrp="1"/>
          </p:cNvSpPr>
          <p:nvPr>
            <p:ph type="title"/>
          </p:nvPr>
        </p:nvSpPr>
        <p:spPr>
          <a:xfrm>
            <a:off x="405209" y="967417"/>
            <a:ext cx="2834152" cy="3943250"/>
          </a:xfrm>
        </p:spPr>
        <p:txBody>
          <a:bodyPr vert="horz" lIns="91440" tIns="45720" rIns="91440" bIns="45720" rtlCol="0" anchor="b">
            <a:normAutofit/>
          </a:bodyPr>
          <a:lstStyle/>
          <a:p>
            <a:r>
              <a:rPr lang="en-US" sz="3500">
                <a:solidFill>
                  <a:srgbClr val="FEFFFF"/>
                </a:solidFill>
              </a:rPr>
              <a:t>Thank you!</a:t>
            </a:r>
          </a:p>
        </p:txBody>
      </p:sp>
      <p:sp>
        <p:nvSpPr>
          <p:cNvPr id="85"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4053016"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6" name="Graphic 5" descr="Handshake">
            <a:extLst>
              <a:ext uri="{FF2B5EF4-FFF2-40B4-BE49-F238E27FC236}">
                <a16:creationId xmlns:a16="http://schemas.microsoft.com/office/drawing/2014/main" id="{34AB164D-148C-C92D-3983-2FC0A31B8C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90995" y="1317462"/>
            <a:ext cx="4230377" cy="4230377"/>
          </a:xfrm>
          <a:prstGeom prst="rect">
            <a:avLst/>
          </a:prstGeom>
        </p:spPr>
      </p:pic>
    </p:spTree>
    <p:extLst>
      <p:ext uri="{BB962C8B-B14F-4D97-AF65-F5344CB8AC3E}">
        <p14:creationId xmlns:p14="http://schemas.microsoft.com/office/powerpoint/2010/main" val="2853503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317EBE3-FF86-4DA1-BC9A-331F7F214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cxnSp>
        <p:nvCxnSpPr>
          <p:cNvPr id="49" name="Straight Connector 48">
            <a:extLst>
              <a:ext uri="{FF2B5EF4-FFF2-40B4-BE49-F238E27FC236}">
                <a16:creationId xmlns:a16="http://schemas.microsoft.com/office/drawing/2014/main" id="{34D43EC1-35FA-4FC3-8526-F655CEB09D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507495" y="0"/>
            <a:ext cx="4632727" cy="6853245"/>
            <a:chOff x="2487613" y="285750"/>
            <a:chExt cx="2428876" cy="5654676"/>
          </a:xfrm>
          <a:solidFill>
            <a:schemeClr val="bg1">
              <a:alpha val="30000"/>
            </a:schemeClr>
          </a:solidFill>
        </p:grpSpPr>
        <p:sp>
          <p:nvSpPr>
            <p:cNvPr id="52"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IN"/>
            </a:p>
          </p:txBody>
        </p:sp>
        <p:sp>
          <p:nvSpPr>
            <p:cNvPr id="53"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IN"/>
            </a:p>
          </p:txBody>
        </p:sp>
        <p:sp>
          <p:nvSpPr>
            <p:cNvPr id="54"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IN"/>
            </a:p>
          </p:txBody>
        </p:sp>
        <p:sp>
          <p:nvSpPr>
            <p:cNvPr id="55"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IN"/>
            </a:p>
          </p:txBody>
        </p:sp>
        <p:sp>
          <p:nvSpPr>
            <p:cNvPr id="56"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IN"/>
            </a:p>
          </p:txBody>
        </p:sp>
        <p:sp>
          <p:nvSpPr>
            <p:cNvPr id="57"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IN"/>
            </a:p>
          </p:txBody>
        </p:sp>
        <p:sp>
          <p:nvSpPr>
            <p:cNvPr id="58"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IN"/>
            </a:p>
          </p:txBody>
        </p:sp>
        <p:sp>
          <p:nvSpPr>
            <p:cNvPr id="59"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IN"/>
            </a:p>
          </p:txBody>
        </p:sp>
        <p:sp>
          <p:nvSpPr>
            <p:cNvPr id="60"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IN"/>
            </a:p>
          </p:txBody>
        </p:sp>
        <p:sp>
          <p:nvSpPr>
            <p:cNvPr id="61"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IN"/>
            </a:p>
          </p:txBody>
        </p:sp>
        <p:sp>
          <p:nvSpPr>
            <p:cNvPr id="62"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IN"/>
            </a:p>
          </p:txBody>
        </p:sp>
        <p:sp>
          <p:nvSpPr>
            <p:cNvPr id="63"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IN"/>
            </a:p>
          </p:txBody>
        </p:sp>
      </p:grpSp>
      <p:sp>
        <p:nvSpPr>
          <p:cNvPr id="2" name="Title 1"/>
          <p:cNvSpPr>
            <a:spLocks noGrp="1"/>
          </p:cNvSpPr>
          <p:nvPr>
            <p:ph type="ctrTitle"/>
          </p:nvPr>
        </p:nvSpPr>
        <p:spPr>
          <a:xfrm>
            <a:off x="3765994" y="1318591"/>
            <a:ext cx="4411651" cy="4220820"/>
          </a:xfrm>
        </p:spPr>
        <p:txBody>
          <a:bodyPr anchor="ctr">
            <a:normAutofit/>
          </a:bodyPr>
          <a:lstStyle/>
          <a:p>
            <a:r>
              <a:rPr lang="en-US" b="1" dirty="0">
                <a:solidFill>
                  <a:schemeClr val="tx2">
                    <a:lumMod val="75000"/>
                  </a:schemeClr>
                </a:solidFill>
              </a:rPr>
              <a:t>Quintilian-</a:t>
            </a:r>
            <a:br>
              <a:rPr lang="en-US" b="1" dirty="0">
                <a:solidFill>
                  <a:schemeClr val="tx2">
                    <a:lumMod val="75000"/>
                  </a:schemeClr>
                </a:solidFill>
              </a:rPr>
            </a:br>
            <a:r>
              <a:rPr lang="en-US" b="1" dirty="0">
                <a:solidFill>
                  <a:schemeClr val="tx2">
                    <a:lumMod val="75000"/>
                  </a:schemeClr>
                </a:solidFill>
              </a:rPr>
              <a:t>Early life and Literary Work:</a:t>
            </a:r>
            <a:endParaRPr lang="en-US" dirty="0">
              <a:solidFill>
                <a:schemeClr val="tx2">
                  <a:lumMod val="75000"/>
                </a:schemeClr>
              </a:solidFill>
            </a:endParaRPr>
          </a:p>
        </p:txBody>
      </p:sp>
      <p:sp>
        <p:nvSpPr>
          <p:cNvPr id="3" name="Subtitle 2"/>
          <p:cNvSpPr>
            <a:spLocks noGrp="1"/>
          </p:cNvSpPr>
          <p:nvPr>
            <p:ph type="subTitle" idx="1"/>
          </p:nvPr>
        </p:nvSpPr>
        <p:spPr>
          <a:xfrm>
            <a:off x="878639" y="804334"/>
            <a:ext cx="2373486" cy="5249332"/>
          </a:xfrm>
        </p:spPr>
        <p:txBody>
          <a:bodyPr anchor="ctr">
            <a:normAutofit/>
          </a:bodyPr>
          <a:lstStyle/>
          <a:p>
            <a:pPr algn="r">
              <a:lnSpc>
                <a:spcPct val="90000"/>
              </a:lnSpc>
            </a:pPr>
            <a:r>
              <a:rPr lang="en-US" sz="1400">
                <a:solidFill>
                  <a:schemeClr val="tx2">
                    <a:lumMod val="75000"/>
                  </a:schemeClr>
                </a:solidFill>
              </a:rPr>
              <a:t>Quintilian, a prominent Roman rhetorician and educator, lived during the 1st century CE. His full name was Marcus Fabius Quintilianus, and he was born around 35 CE in Calagurris (modern-day Calahorra, Spain). He was a prominent rhetorician and teacher, known for his expertise in training young orators. Some of his students included future Roman emperors Vespasian and Domitian.   "Institutio Oratoria" was likely completed in the early 90s CE, during the reign of Emperor Domitian, and is considered one of Quintilian's major works.</a:t>
            </a:r>
          </a:p>
          <a:p>
            <a:pPr algn="r">
              <a:lnSpc>
                <a:spcPct val="90000"/>
              </a:lnSpc>
            </a:pPr>
            <a:endParaRPr lang="en-US" sz="1400">
              <a:solidFill>
                <a:schemeClr val="tx2">
                  <a:lumMod val="75000"/>
                </a:schemeClr>
              </a:solidFill>
            </a:endParaRPr>
          </a:p>
        </p:txBody>
      </p:sp>
    </p:spTree>
    <p:extLst>
      <p:ext uri="{BB962C8B-B14F-4D97-AF65-F5344CB8AC3E}">
        <p14:creationId xmlns:p14="http://schemas.microsoft.com/office/powerpoint/2010/main" val="1844165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F7E8610-2DF7-4AF0-B876-0F3B7882A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1C8C023-62A6-4DA0-8DF4-3F4EA9409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 name="Title 1"/>
          <p:cNvSpPr>
            <a:spLocks noGrp="1"/>
          </p:cNvSpPr>
          <p:nvPr>
            <p:ph type="title"/>
          </p:nvPr>
        </p:nvSpPr>
        <p:spPr>
          <a:xfrm>
            <a:off x="1382543" y="624110"/>
            <a:ext cx="7037556" cy="1280890"/>
          </a:xfrm>
        </p:spPr>
        <p:txBody>
          <a:bodyPr>
            <a:normAutofit/>
          </a:bodyPr>
          <a:lstStyle/>
          <a:p>
            <a:r>
              <a:rPr lang="en-US" b="1">
                <a:solidFill>
                  <a:schemeClr val="bg1"/>
                </a:solidFill>
              </a:rPr>
              <a:t>Literary Work</a:t>
            </a:r>
            <a:endParaRPr lang="en-US">
              <a:solidFill>
                <a:schemeClr val="bg1"/>
              </a:solidFill>
            </a:endParaRPr>
          </a:p>
        </p:txBody>
      </p:sp>
      <p:sp>
        <p:nvSpPr>
          <p:cNvPr id="13" name="Freeform 11">
            <a:extLst>
              <a:ext uri="{FF2B5EF4-FFF2-40B4-BE49-F238E27FC236}">
                <a16:creationId xmlns:a16="http://schemas.microsoft.com/office/drawing/2014/main" id="{26B9FE07-322E-43FB-8707-C9826BD90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IN"/>
          </a:p>
        </p:txBody>
      </p:sp>
      <p:graphicFrame>
        <p:nvGraphicFramePr>
          <p:cNvPr id="5" name="Content Placeholder 2">
            <a:extLst>
              <a:ext uri="{FF2B5EF4-FFF2-40B4-BE49-F238E27FC236}">
                <a16:creationId xmlns:a16="http://schemas.microsoft.com/office/drawing/2014/main" id="{39CF15B3-8499-F9B9-7A51-85AA1EFB95EF}"/>
              </a:ext>
            </a:extLst>
          </p:cNvPr>
          <p:cNvGraphicFramePr>
            <a:graphicFrameLocks noGrp="1"/>
          </p:cNvGraphicFramePr>
          <p:nvPr>
            <p:ph idx="1"/>
            <p:extLst>
              <p:ext uri="{D42A27DB-BD31-4B8C-83A1-F6EECF244321}">
                <p14:modId xmlns:p14="http://schemas.microsoft.com/office/powerpoint/2010/main" val="1322535125"/>
              </p:ext>
            </p:extLst>
          </p:nvPr>
        </p:nvGraphicFramePr>
        <p:xfrm>
          <a:off x="720759" y="2930805"/>
          <a:ext cx="7699339" cy="2961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8523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75416" y="1059872"/>
            <a:ext cx="2259162" cy="4851349"/>
          </a:xfrm>
        </p:spPr>
        <p:txBody>
          <a:bodyPr>
            <a:normAutofit/>
          </a:bodyPr>
          <a:lstStyle/>
          <a:p>
            <a:r>
              <a:rPr lang="en-US" sz="3100" b="1"/>
              <a:t>Quintilian’s Approach towards Literary Criticism</a:t>
            </a:r>
            <a:endParaRPr lang="en-US" sz="3100"/>
          </a:p>
        </p:txBody>
      </p:sp>
      <p:sp>
        <p:nvSpPr>
          <p:cNvPr id="10"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1149203"/>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IN"/>
          </a:p>
        </p:txBody>
      </p:sp>
      <p:sp>
        <p:nvSpPr>
          <p:cNvPr id="3" name="Content Placeholder 2"/>
          <p:cNvSpPr>
            <a:spLocks noGrp="1"/>
          </p:cNvSpPr>
          <p:nvPr>
            <p:ph idx="1"/>
          </p:nvPr>
        </p:nvSpPr>
        <p:spPr>
          <a:xfrm>
            <a:off x="3960276" y="1059872"/>
            <a:ext cx="4668183" cy="4851350"/>
          </a:xfrm>
        </p:spPr>
        <p:txBody>
          <a:bodyPr>
            <a:normAutofit/>
          </a:bodyPr>
          <a:lstStyle/>
          <a:p>
            <a:r>
              <a:rPr lang="en-US" dirty="0"/>
              <a:t>Quintilian, a renowned Roman rhetorician and educator of the 1st century CE, wrote an influential work on literary criticism titled "</a:t>
            </a:r>
            <a:r>
              <a:rPr lang="en-US" dirty="0" err="1"/>
              <a:t>Institutio</a:t>
            </a:r>
            <a:r>
              <a:rPr lang="en-US" dirty="0"/>
              <a:t> </a:t>
            </a:r>
            <a:r>
              <a:rPr lang="en-US" dirty="0" err="1"/>
              <a:t>Oratoria</a:t>
            </a:r>
            <a:r>
              <a:rPr lang="en-US" dirty="0"/>
              <a:t>" (Institutes of Oratory). This extensive work covers various aspects of rhetoric, including literary criticism. While not an essay in the modern sense, "</a:t>
            </a:r>
            <a:r>
              <a:rPr lang="en-US" dirty="0" err="1"/>
              <a:t>Institutio</a:t>
            </a:r>
            <a:r>
              <a:rPr lang="en-US" dirty="0"/>
              <a:t> </a:t>
            </a:r>
            <a:r>
              <a:rPr lang="en-US" dirty="0" err="1"/>
              <a:t>Oratoria</a:t>
            </a:r>
            <a:r>
              <a:rPr lang="en-US" dirty="0"/>
              <a:t>" is a comprehensive treatise that includes Quintilian's thoughts on evaluating and analyzing literature. </a:t>
            </a:r>
          </a:p>
        </p:txBody>
      </p:sp>
    </p:spTree>
    <p:extLst>
      <p:ext uri="{BB962C8B-B14F-4D97-AF65-F5344CB8AC3E}">
        <p14:creationId xmlns:p14="http://schemas.microsoft.com/office/powerpoint/2010/main" val="4206902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4514" y="942108"/>
            <a:ext cx="2442412" cy="4969113"/>
          </a:xfrm>
        </p:spPr>
        <p:txBody>
          <a:bodyPr anchor="ctr">
            <a:normAutofit/>
          </a:bodyPr>
          <a:lstStyle/>
          <a:p>
            <a:r>
              <a:rPr lang="en-US" b="1">
                <a:solidFill>
                  <a:schemeClr val="tx2">
                    <a:lumMod val="75000"/>
                  </a:schemeClr>
                </a:solidFill>
              </a:rPr>
              <a:t>Rhetoric and Literature</a:t>
            </a:r>
            <a:endParaRPr lang="en-US">
              <a:solidFill>
                <a:schemeClr val="tx2">
                  <a:lumMod val="75000"/>
                </a:schemeClr>
              </a:solidFill>
            </a:endParaRPr>
          </a:p>
        </p:txBody>
      </p:sp>
      <p:sp>
        <p:nvSpPr>
          <p:cNvPr id="10"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cxnSp>
        <p:nvCxnSpPr>
          <p:cNvPr id="12"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507495" y="0"/>
            <a:ext cx="4632727"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IN"/>
            </a:p>
          </p:txBody>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IN"/>
            </a:p>
          </p:txBody>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IN"/>
            </a:p>
          </p:txBody>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IN"/>
            </a:p>
          </p:txBody>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IN"/>
            </a:p>
          </p:txBody>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IN"/>
            </a:p>
          </p:txBody>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IN"/>
            </a:p>
          </p:txBody>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IN"/>
            </a:p>
          </p:txBody>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IN"/>
            </a:p>
          </p:txBody>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IN"/>
            </a:p>
          </p:txBody>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IN"/>
            </a:p>
          </p:txBody>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IN"/>
            </a:p>
          </p:txBody>
        </p:sp>
      </p:grpSp>
      <p:sp>
        <p:nvSpPr>
          <p:cNvPr id="3" name="Content Placeholder 2"/>
          <p:cNvSpPr>
            <a:spLocks noGrp="1"/>
          </p:cNvSpPr>
          <p:nvPr>
            <p:ph idx="1"/>
          </p:nvPr>
        </p:nvSpPr>
        <p:spPr>
          <a:xfrm>
            <a:off x="3786796" y="942108"/>
            <a:ext cx="4841662" cy="4969114"/>
          </a:xfrm>
        </p:spPr>
        <p:txBody>
          <a:bodyPr anchor="ctr">
            <a:normAutofit/>
          </a:bodyPr>
          <a:lstStyle/>
          <a:p>
            <a:r>
              <a:rPr lang="en-US">
                <a:solidFill>
                  <a:schemeClr val="tx2">
                    <a:lumMod val="75000"/>
                  </a:schemeClr>
                </a:solidFill>
              </a:rPr>
              <a:t>Quintilian believed that rhetoric and literature were closely related. He considered literature to be a form of eloquence and placed great importance on literary artistry. He argued that a true orator should be well-versed in literature and the techniques used by poets and writers.</a:t>
            </a:r>
          </a:p>
          <a:p>
            <a:endParaRPr lang="en-US">
              <a:solidFill>
                <a:schemeClr val="tx2">
                  <a:lumMod val="75000"/>
                </a:schemeClr>
              </a:solidFill>
            </a:endParaRPr>
          </a:p>
        </p:txBody>
      </p:sp>
    </p:spTree>
    <p:extLst>
      <p:ext uri="{BB962C8B-B14F-4D97-AF65-F5344CB8AC3E}">
        <p14:creationId xmlns:p14="http://schemas.microsoft.com/office/powerpoint/2010/main" val="188949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43" name="Rectangle 8">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4" name="Picture 4" descr="Yellow paper ship leading among white ships">
            <a:extLst>
              <a:ext uri="{FF2B5EF4-FFF2-40B4-BE49-F238E27FC236}">
                <a16:creationId xmlns:a16="http://schemas.microsoft.com/office/drawing/2014/main" id="{10B23516-E3B2-9C04-4A63-9CFCA5752029}"/>
              </a:ext>
            </a:extLst>
          </p:cNvPr>
          <p:cNvPicPr>
            <a:picLocks noChangeAspect="1"/>
          </p:cNvPicPr>
          <p:nvPr/>
        </p:nvPicPr>
        <p:blipFill rotWithShape="1">
          <a:blip r:embed="rId2"/>
          <a:srcRect l="44058" r="649" b="-1"/>
          <a:stretch/>
        </p:blipFill>
        <p:spPr>
          <a:xfrm>
            <a:off x="20" y="10"/>
            <a:ext cx="5680810" cy="6857990"/>
          </a:xfrm>
          <a:prstGeom prst="rect">
            <a:avLst/>
          </a:prstGeom>
        </p:spPr>
      </p:pic>
      <p:sp>
        <p:nvSpPr>
          <p:cNvPr id="45"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59027"/>
            <a:ext cx="6782018"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406400" y="787400"/>
            <a:ext cx="5359399" cy="778933"/>
          </a:xfrm>
        </p:spPr>
        <p:txBody>
          <a:bodyPr anchor="ctr">
            <a:normAutofit/>
          </a:bodyPr>
          <a:lstStyle/>
          <a:p>
            <a:r>
              <a:rPr lang="en-US" sz="2800" b="1">
                <a:solidFill>
                  <a:srgbClr val="FEFFFF"/>
                </a:solidFill>
              </a:rPr>
              <a:t>Imitation</a:t>
            </a:r>
            <a:endParaRPr lang="en-US" sz="2800">
              <a:solidFill>
                <a:srgbClr val="FEFFFF"/>
              </a:solidFill>
            </a:endParaRPr>
          </a:p>
        </p:txBody>
      </p:sp>
      <p:sp>
        <p:nvSpPr>
          <p:cNvPr id="3" name="Content Placeholder 2"/>
          <p:cNvSpPr>
            <a:spLocks noGrp="1"/>
          </p:cNvSpPr>
          <p:nvPr>
            <p:ph idx="1"/>
          </p:nvPr>
        </p:nvSpPr>
        <p:spPr>
          <a:xfrm>
            <a:off x="5895577" y="2017668"/>
            <a:ext cx="2812654" cy="3857816"/>
          </a:xfrm>
        </p:spPr>
        <p:txBody>
          <a:bodyPr>
            <a:normAutofit/>
          </a:bodyPr>
          <a:lstStyle/>
          <a:p>
            <a:pPr>
              <a:lnSpc>
                <a:spcPct val="90000"/>
              </a:lnSpc>
            </a:pPr>
            <a:r>
              <a:rPr lang="en-US" sz="1700">
                <a:solidFill>
                  <a:schemeClr val="tx1">
                    <a:lumMod val="95000"/>
                    <a:lumOff val="5000"/>
                  </a:schemeClr>
                </a:solidFill>
              </a:rPr>
              <a:t>Quintilian emphasized the concept of imitation, which had a significant influence on ancient Roman literary theory. He believed that aspiring writers should study and imitate the works of renowned authors, such as Homer or Virgil, to learn from their exemplary use of language, style, and themes.</a:t>
            </a:r>
          </a:p>
          <a:p>
            <a:pPr>
              <a:lnSpc>
                <a:spcPct val="90000"/>
              </a:lnSpc>
            </a:pPr>
            <a:endParaRPr lang="en-US" sz="1700">
              <a:solidFill>
                <a:schemeClr val="tx1">
                  <a:lumMod val="95000"/>
                  <a:lumOff val="5000"/>
                </a:schemeClr>
              </a:solidFill>
            </a:endParaRPr>
          </a:p>
        </p:txBody>
      </p:sp>
    </p:spTree>
    <p:extLst>
      <p:ext uri="{BB962C8B-B14F-4D97-AF65-F5344CB8AC3E}">
        <p14:creationId xmlns:p14="http://schemas.microsoft.com/office/powerpoint/2010/main" val="3394195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5751" y="624110"/>
            <a:ext cx="3102795" cy="1280890"/>
          </a:xfrm>
        </p:spPr>
        <p:txBody>
          <a:bodyPr>
            <a:normAutofit/>
          </a:bodyPr>
          <a:lstStyle/>
          <a:p>
            <a:r>
              <a:rPr lang="en-US" sz="2800" b="1"/>
              <a:t>Literary Genres</a:t>
            </a:r>
            <a:endParaRPr lang="en-US" sz="2800"/>
          </a:p>
        </p:txBody>
      </p:sp>
      <p:sp>
        <p:nvSpPr>
          <p:cNvPr id="3" name="Content Placeholder 2"/>
          <p:cNvSpPr>
            <a:spLocks noGrp="1"/>
          </p:cNvSpPr>
          <p:nvPr>
            <p:ph idx="1"/>
          </p:nvPr>
        </p:nvSpPr>
        <p:spPr>
          <a:xfrm>
            <a:off x="1262967" y="2133600"/>
            <a:ext cx="3105579" cy="3777622"/>
          </a:xfrm>
        </p:spPr>
        <p:txBody>
          <a:bodyPr>
            <a:normAutofit/>
          </a:bodyPr>
          <a:lstStyle/>
          <a:p>
            <a:r>
              <a:rPr lang="en-US" sz="1400">
                <a:solidFill>
                  <a:schemeClr val="tx1"/>
                </a:solidFill>
              </a:rPr>
              <a:t>In "Institutio Oratoria," Quintilian discusses various literary genres, including epic poetry, tragedy, comedy, and history. He analyzes the unique features of each genre and offers guidance on how to effectively compose and critique works within these categories.</a:t>
            </a:r>
          </a:p>
        </p:txBody>
      </p:sp>
      <p:pic>
        <p:nvPicPr>
          <p:cNvPr id="5" name="Picture 4" descr="Open book">
            <a:extLst>
              <a:ext uri="{FF2B5EF4-FFF2-40B4-BE49-F238E27FC236}">
                <a16:creationId xmlns:a16="http://schemas.microsoft.com/office/drawing/2014/main" id="{D107CF84-EECE-4F72-ABAE-FB984DA6AEC3}"/>
              </a:ext>
            </a:extLst>
          </p:cNvPr>
          <p:cNvPicPr>
            <a:picLocks noChangeAspect="1"/>
          </p:cNvPicPr>
          <p:nvPr/>
        </p:nvPicPr>
        <p:blipFill rotWithShape="1">
          <a:blip r:embed="rId2"/>
          <a:srcRect l="27082" r="28388" b="-1"/>
          <a:stretch/>
        </p:blipFill>
        <p:spPr>
          <a:xfrm>
            <a:off x="4568937" y="10"/>
            <a:ext cx="4575063" cy="6857990"/>
          </a:xfrm>
          <a:prstGeom prst="rect">
            <a:avLst/>
          </a:prstGeom>
        </p:spPr>
      </p:pic>
    </p:spTree>
    <p:extLst>
      <p:ext uri="{BB962C8B-B14F-4D97-AF65-F5344CB8AC3E}">
        <p14:creationId xmlns:p14="http://schemas.microsoft.com/office/powerpoint/2010/main" val="430778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5751" y="624110"/>
            <a:ext cx="3102795" cy="1280890"/>
          </a:xfrm>
        </p:spPr>
        <p:txBody>
          <a:bodyPr>
            <a:normAutofit/>
          </a:bodyPr>
          <a:lstStyle/>
          <a:p>
            <a:r>
              <a:rPr lang="en-US" sz="2800" b="1"/>
              <a:t>Elements of Style</a:t>
            </a:r>
            <a:endParaRPr lang="en-US" sz="2800"/>
          </a:p>
        </p:txBody>
      </p:sp>
      <p:sp>
        <p:nvSpPr>
          <p:cNvPr id="3" name="Content Placeholder 2"/>
          <p:cNvSpPr>
            <a:spLocks noGrp="1"/>
          </p:cNvSpPr>
          <p:nvPr>
            <p:ph idx="1"/>
          </p:nvPr>
        </p:nvSpPr>
        <p:spPr>
          <a:xfrm>
            <a:off x="1262967" y="2133600"/>
            <a:ext cx="3105579" cy="3777622"/>
          </a:xfrm>
        </p:spPr>
        <p:txBody>
          <a:bodyPr>
            <a:normAutofit/>
          </a:bodyPr>
          <a:lstStyle/>
          <a:p>
            <a:r>
              <a:rPr lang="en-US" sz="1400">
                <a:solidFill>
                  <a:schemeClr val="tx1"/>
                </a:solidFill>
              </a:rPr>
              <a:t>Quintilian emphasized the importance of style in literary composition. He discussed different figures of speech and rhetorical devices that writers could use to enhance their expression and captivate their audiences. He believed that a skilled writer should have a versatile and elegant style, appropriately suited to the subject matter and the audience.</a:t>
            </a:r>
          </a:p>
          <a:p>
            <a:endParaRPr lang="en-US" sz="1400">
              <a:solidFill>
                <a:schemeClr val="tx1"/>
              </a:solidFill>
            </a:endParaRPr>
          </a:p>
        </p:txBody>
      </p:sp>
      <p:pic>
        <p:nvPicPr>
          <p:cNvPr id="5" name="Picture 4" descr="White bulbs with a yellow one standing out">
            <a:extLst>
              <a:ext uri="{FF2B5EF4-FFF2-40B4-BE49-F238E27FC236}">
                <a16:creationId xmlns:a16="http://schemas.microsoft.com/office/drawing/2014/main" id="{8D1C0162-1D13-F7FC-07C9-45C671BFFFBC}"/>
              </a:ext>
            </a:extLst>
          </p:cNvPr>
          <p:cNvPicPr>
            <a:picLocks noChangeAspect="1"/>
          </p:cNvPicPr>
          <p:nvPr/>
        </p:nvPicPr>
        <p:blipFill rotWithShape="1">
          <a:blip r:embed="rId2"/>
          <a:srcRect l="19800" r="35670" b="-1"/>
          <a:stretch/>
        </p:blipFill>
        <p:spPr>
          <a:xfrm>
            <a:off x="4568937" y="10"/>
            <a:ext cx="4575063" cy="6857990"/>
          </a:xfrm>
          <a:prstGeom prst="rect">
            <a:avLst/>
          </a:prstGeom>
        </p:spPr>
      </p:pic>
    </p:spTree>
    <p:extLst>
      <p:ext uri="{BB962C8B-B14F-4D97-AF65-F5344CB8AC3E}">
        <p14:creationId xmlns:p14="http://schemas.microsoft.com/office/powerpoint/2010/main" val="1457116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5751" y="624110"/>
            <a:ext cx="3102795" cy="1280890"/>
          </a:xfrm>
        </p:spPr>
        <p:txBody>
          <a:bodyPr>
            <a:normAutofit/>
          </a:bodyPr>
          <a:lstStyle/>
          <a:p>
            <a:r>
              <a:rPr lang="en-US" sz="2800" b="1"/>
              <a:t>The Role of Emotion</a:t>
            </a:r>
            <a:endParaRPr lang="en-US" sz="2800"/>
          </a:p>
        </p:txBody>
      </p:sp>
      <p:sp>
        <p:nvSpPr>
          <p:cNvPr id="3" name="Content Placeholder 2"/>
          <p:cNvSpPr>
            <a:spLocks noGrp="1"/>
          </p:cNvSpPr>
          <p:nvPr>
            <p:ph idx="1"/>
          </p:nvPr>
        </p:nvSpPr>
        <p:spPr>
          <a:xfrm>
            <a:off x="1262967" y="2133600"/>
            <a:ext cx="3105579" cy="3777622"/>
          </a:xfrm>
        </p:spPr>
        <p:txBody>
          <a:bodyPr>
            <a:normAutofit/>
          </a:bodyPr>
          <a:lstStyle/>
          <a:p>
            <a:r>
              <a:rPr lang="en-US" sz="1400">
                <a:solidFill>
                  <a:schemeClr val="tx1"/>
                </a:solidFill>
              </a:rPr>
              <a:t>Quintilian recognized the power of emotions in literature and the importance of evoking them in the reader. He believed that a successful piece of writing should appeal to the audience's emotions, whether through pathos (emotion), ethos (credibility), or logos (logic).</a:t>
            </a:r>
          </a:p>
        </p:txBody>
      </p:sp>
      <p:pic>
        <p:nvPicPr>
          <p:cNvPr id="5" name="Picture 4">
            <a:extLst>
              <a:ext uri="{FF2B5EF4-FFF2-40B4-BE49-F238E27FC236}">
                <a16:creationId xmlns:a16="http://schemas.microsoft.com/office/drawing/2014/main" id="{4E9F62EF-4AB4-CC7B-1481-C63AACBF8B6F}"/>
              </a:ext>
            </a:extLst>
          </p:cNvPr>
          <p:cNvPicPr>
            <a:picLocks noChangeAspect="1"/>
          </p:cNvPicPr>
          <p:nvPr/>
        </p:nvPicPr>
        <p:blipFill rotWithShape="1">
          <a:blip r:embed="rId2"/>
          <a:srcRect l="16446" r="16843"/>
          <a:stretch/>
        </p:blipFill>
        <p:spPr>
          <a:xfrm>
            <a:off x="4568937" y="10"/>
            <a:ext cx="4575063" cy="6857990"/>
          </a:xfrm>
          <a:prstGeom prst="rect">
            <a:avLst/>
          </a:prstGeom>
        </p:spPr>
      </p:pic>
    </p:spTree>
    <p:extLst>
      <p:ext uri="{BB962C8B-B14F-4D97-AF65-F5344CB8AC3E}">
        <p14:creationId xmlns:p14="http://schemas.microsoft.com/office/powerpoint/2010/main" val="342326606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12</TotalTime>
  <Words>1155</Words>
  <Application>Microsoft Office PowerPoint</Application>
  <PresentationFormat>On-screen Show (4:3)</PresentationFormat>
  <Paragraphs>47</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Century Gothic</vt:lpstr>
      <vt:lpstr>Wingdings 3</vt:lpstr>
      <vt:lpstr>Wisp</vt:lpstr>
      <vt:lpstr>Literary Criticism  (BA-TY)</vt:lpstr>
      <vt:lpstr>Quintilian- Early life and Literary Work:</vt:lpstr>
      <vt:lpstr>Literary Work</vt:lpstr>
      <vt:lpstr>Quintilian’s Approach towards Literary Criticism</vt:lpstr>
      <vt:lpstr>Rhetoric and Literature</vt:lpstr>
      <vt:lpstr>Imitation</vt:lpstr>
      <vt:lpstr>Literary Genres</vt:lpstr>
      <vt:lpstr>Elements of Style</vt:lpstr>
      <vt:lpstr>The Role of Emotion</vt:lpstr>
      <vt:lpstr>The Function of Literature</vt:lpstr>
      <vt:lpstr>Ethicl Criticism:</vt:lpstr>
      <vt:lpstr>Individual Judgment</vt:lpstr>
      <vt:lpstr>Structure and Contents</vt:lpstr>
      <vt:lpstr>Structure and Contents</vt:lpstr>
      <vt:lpstr>Importance and Influence</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Literary Criticism  (BA-TY)</dc:title>
  <dc:creator>kishore nakhate</dc:creator>
  <cp:lastModifiedBy>meghana joshi</cp:lastModifiedBy>
  <cp:revision>4</cp:revision>
  <dcterms:created xsi:type="dcterms:W3CDTF">2023-08-03T12:15:14Z</dcterms:created>
  <dcterms:modified xsi:type="dcterms:W3CDTF">2023-08-03T14:48:37Z</dcterms:modified>
</cp:coreProperties>
</file>